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64" r:id="rId5"/>
    <p:sldId id="265" r:id="rId6"/>
    <p:sldId id="262" r:id="rId7"/>
    <p:sldId id="266" r:id="rId8"/>
    <p:sldId id="267"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49" autoAdjust="0"/>
  </p:normalViewPr>
  <p:slideViewPr>
    <p:cSldViewPr snapToGrid="0">
      <p:cViewPr varScale="1">
        <p:scale>
          <a:sx n="107" d="100"/>
          <a:sy n="107" d="100"/>
        </p:scale>
        <p:origin x="14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29F4D-D2EA-4627-8BE3-E05C12E34385}"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E3531-D5CD-47C9-BFFC-F827326A11C2}" type="slidenum">
              <a:rPr lang="en-US" smtClean="0"/>
              <a:t>‹#›</a:t>
            </a:fld>
            <a:endParaRPr lang="en-US"/>
          </a:p>
        </p:txBody>
      </p:sp>
    </p:spTree>
    <p:extLst>
      <p:ext uri="{BB962C8B-B14F-4D97-AF65-F5344CB8AC3E}">
        <p14:creationId xmlns:p14="http://schemas.microsoft.com/office/powerpoint/2010/main" val="21957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my name is Sola Nova, and today, I’m here to tell you about the Be star Lambda Pavonis. Before we begin, I want to thank my Mentor, Dr. Richardson for guiding me through the research process, and Dr. Labadie-Barts, a colleague of Dr. Richardson’s who provided code for Fourier Analysis and some of the data I worked with. I also want to thank a former ERAU student, Clarissa, who helped with some analysis and normalization, and Randy, an upperclassmen who helped with some code for Time Series Analysis.</a:t>
            </a:r>
          </a:p>
          <a:p>
            <a:endParaRPr lang="en-US" dirty="0"/>
          </a:p>
        </p:txBody>
      </p:sp>
      <p:sp>
        <p:nvSpPr>
          <p:cNvPr id="4" name="Slide Number Placeholder 3"/>
          <p:cNvSpPr>
            <a:spLocks noGrp="1"/>
          </p:cNvSpPr>
          <p:nvPr>
            <p:ph type="sldNum" sz="quarter" idx="5"/>
          </p:nvPr>
        </p:nvSpPr>
        <p:spPr/>
        <p:txBody>
          <a:bodyPr/>
          <a:lstStyle/>
          <a:p>
            <a:fld id="{38BE3531-D5CD-47C9-BFFC-F827326A11C2}" type="slidenum">
              <a:rPr lang="en-US" smtClean="0"/>
              <a:t>1</a:t>
            </a:fld>
            <a:endParaRPr lang="en-US"/>
          </a:p>
        </p:txBody>
      </p:sp>
    </p:spTree>
    <p:extLst>
      <p:ext uri="{BB962C8B-B14F-4D97-AF65-F5344CB8AC3E}">
        <p14:creationId xmlns:p14="http://schemas.microsoft.com/office/powerpoint/2010/main" val="23710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stars are spectral class B stars, with emission lines present. They also rotate at about 75% of critical or higher, so they have an oblate shape. And, sometimes, you’ll find a disk around the star. Lambda Pavonis is spectral type B2 </a:t>
            </a:r>
            <a:r>
              <a:rPr lang="en-US" dirty="0" err="1"/>
              <a:t>IIIe</a:t>
            </a:r>
            <a:r>
              <a:rPr lang="en-US" dirty="0"/>
              <a:t>. The 2 means it’s on the hotter end of B class stars, though it’s fairly average for Be stars specifically and the 3 means it has evolved off the main sequence and is now a giant. So, Be stars have a disk? The strange thing isn’t just that they have a disk, but that the disk comes and goes. The main question in Be star research is what causes the disk to form, and recent research says that NRP’s may be responsible. For the study of Lambda Pavonis specifically, the real issue is there is very little observational history, and we have a lot to learn in order to verify the idea that Non-Radial Pulsations are responsible for disk formation. The first thing we need to know is when are outbursts happening? It would be very useful to know when a disk is present and when it’s not. We also need to know if there is any periodicity, for instance what’s the period of disk formation? Last, are there any underlying frequencies that could be responsible for the disk? We can answer these questions with three things: Graphs showcasing spectroscopic changes, Time Series Analysis (TSA), and Fourier Analysis.</a:t>
            </a:r>
          </a:p>
        </p:txBody>
      </p:sp>
      <p:sp>
        <p:nvSpPr>
          <p:cNvPr id="4" name="Slide Number Placeholder 3"/>
          <p:cNvSpPr>
            <a:spLocks noGrp="1"/>
          </p:cNvSpPr>
          <p:nvPr>
            <p:ph type="sldNum" sz="quarter" idx="5"/>
          </p:nvPr>
        </p:nvSpPr>
        <p:spPr/>
        <p:txBody>
          <a:bodyPr/>
          <a:lstStyle/>
          <a:p>
            <a:fld id="{38BE3531-D5CD-47C9-BFFC-F827326A11C2}" type="slidenum">
              <a:rPr lang="en-US" smtClean="0"/>
              <a:t>2</a:t>
            </a:fld>
            <a:endParaRPr lang="en-US"/>
          </a:p>
        </p:txBody>
      </p:sp>
    </p:spTree>
    <p:extLst>
      <p:ext uri="{BB962C8B-B14F-4D97-AF65-F5344CB8AC3E}">
        <p14:creationId xmlns:p14="http://schemas.microsoft.com/office/powerpoint/2010/main" val="411942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than show you the specifics and code behind my analysis of the data I received, I can describe it with some graphs, which will be very useful, as they can also be used to describe the results. As of right now, the plan is to analyze CHIRON Data, NRES (</a:t>
            </a:r>
            <a:r>
              <a:rPr lang="en-US" b="0" i="0" dirty="0">
                <a:solidFill>
                  <a:srgbClr val="4A4A4A"/>
                </a:solidFill>
                <a:effectLst/>
                <a:latin typeface="Libre Franklin" pitchFamily="2" charset="0"/>
              </a:rPr>
              <a:t>Network of Robotic Echelle Spectrographs) </a:t>
            </a:r>
            <a:r>
              <a:rPr lang="en-US" dirty="0"/>
              <a:t>Data, and TESS (Transiting Exoplanet Survey Satellite) Photometry, but I’ll be describing the work I completed with the CHIRON data as I’ve been working with that for the longest.</a:t>
            </a:r>
          </a:p>
          <a:p>
            <a:r>
              <a:rPr lang="en-US" dirty="0"/>
              <a:t>The first thing I did in my analysis was plot spectra for every night of CHIRON Data. Here are some examples, which show a select number of files from throughout the night for 2 separate nights of CHIRON Data. The information at the top tells you when the data was captured and for what line, so the left image was captured on July 7</a:t>
            </a:r>
            <a:r>
              <a:rPr lang="en-US" baseline="30000" dirty="0"/>
              <a:t>th</a:t>
            </a:r>
            <a:r>
              <a:rPr lang="en-US" dirty="0"/>
              <a:t>, 2023 for the Helium I line at 5875.621 Angstroms. The y axis is the flux, or just the amount of light and on the x axis is velocity, which refers to radial velocity, so where the dip ends is at about 200 km per second which tells you that that part of the star is spinning at that speed away from the observer. Lastly, the color of the lines doesn’t mean anything, it just differentiates them. The code simply plots a handful of spectra, which are segments of the entire spectrum of light captured. This analysis mostly gives a basic idea of whether something is happening, though it’s mostly qualitative.</a:t>
            </a:r>
          </a:p>
        </p:txBody>
      </p:sp>
      <p:sp>
        <p:nvSpPr>
          <p:cNvPr id="4" name="Slide Number Placeholder 3"/>
          <p:cNvSpPr>
            <a:spLocks noGrp="1"/>
          </p:cNvSpPr>
          <p:nvPr>
            <p:ph type="sldNum" sz="quarter" idx="5"/>
          </p:nvPr>
        </p:nvSpPr>
        <p:spPr/>
        <p:txBody>
          <a:bodyPr/>
          <a:lstStyle/>
          <a:p>
            <a:fld id="{38BE3531-D5CD-47C9-BFFC-F827326A11C2}" type="slidenum">
              <a:rPr lang="en-US" smtClean="0"/>
              <a:t>3</a:t>
            </a:fld>
            <a:endParaRPr lang="en-US"/>
          </a:p>
        </p:txBody>
      </p:sp>
    </p:spTree>
    <p:extLst>
      <p:ext uri="{BB962C8B-B14F-4D97-AF65-F5344CB8AC3E}">
        <p14:creationId xmlns:p14="http://schemas.microsoft.com/office/powerpoint/2010/main" val="418888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haven’t yet completed time series analysis, but on this slide are examples of what it produces. All spectra like the ones from the previous slide are plotted according to the phase of disk formation with the mean profile subtracted, and the result shows a sort of helical pattern that gives an idea of how the disk evolves with time. You could imagine it as the material wrapping itself around the star as the disk forms. These gray scale images are reliant on knowing the period, and that’s where Fourier analysis comes in.</a:t>
            </a:r>
          </a:p>
        </p:txBody>
      </p:sp>
      <p:sp>
        <p:nvSpPr>
          <p:cNvPr id="4" name="Slide Number Placeholder 3"/>
          <p:cNvSpPr>
            <a:spLocks noGrp="1"/>
          </p:cNvSpPr>
          <p:nvPr>
            <p:ph type="sldNum" sz="quarter" idx="5"/>
          </p:nvPr>
        </p:nvSpPr>
        <p:spPr/>
        <p:txBody>
          <a:bodyPr/>
          <a:lstStyle/>
          <a:p>
            <a:fld id="{38BE3531-D5CD-47C9-BFFC-F827326A11C2}" type="slidenum">
              <a:rPr lang="en-US" smtClean="0"/>
              <a:t>4</a:t>
            </a:fld>
            <a:endParaRPr lang="en-US"/>
          </a:p>
        </p:txBody>
      </p:sp>
    </p:spTree>
    <p:extLst>
      <p:ext uri="{BB962C8B-B14F-4D97-AF65-F5344CB8AC3E}">
        <p14:creationId xmlns:p14="http://schemas.microsoft.com/office/powerpoint/2010/main" val="30417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Fourier analysis is a little simpler in code than the spectra and Time Series. The first graph is the light curve obtained from TESS showing the light output as a function of time. Fourier analysis is using Fourier transforms to get the second graph, which display the frequencies of the star. These frequencies can be converted to periods, and then be used in the time series analysis. Up to this point, I’ve done some Fourier Analysis, that’s why I have these graphs, but all I can really tell you with these are some periods.</a:t>
            </a:r>
          </a:p>
        </p:txBody>
      </p:sp>
      <p:sp>
        <p:nvSpPr>
          <p:cNvPr id="4" name="Slide Number Placeholder 3"/>
          <p:cNvSpPr>
            <a:spLocks noGrp="1"/>
          </p:cNvSpPr>
          <p:nvPr>
            <p:ph type="sldNum" sz="quarter" idx="5"/>
          </p:nvPr>
        </p:nvSpPr>
        <p:spPr/>
        <p:txBody>
          <a:bodyPr/>
          <a:lstStyle/>
          <a:p>
            <a:fld id="{38BE3531-D5CD-47C9-BFFC-F827326A11C2}" type="slidenum">
              <a:rPr lang="en-US" smtClean="0"/>
              <a:t>5</a:t>
            </a:fld>
            <a:endParaRPr lang="en-US"/>
          </a:p>
        </p:txBody>
      </p:sp>
    </p:spTree>
    <p:extLst>
      <p:ext uri="{BB962C8B-B14F-4D97-AF65-F5344CB8AC3E}">
        <p14:creationId xmlns:p14="http://schemas.microsoft.com/office/powerpoint/2010/main" val="356657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this point, I’ve put together all the spectra from the CHIRON data. Let’s look at the spectra first throughout July and August of 2023. These first graphs are from early July, and these are pretty boring, in both He I and H-alpha. We’re looking for something in the wings, and the wings of these graphs are flat, so nothing is going on around the star in these images.</a:t>
            </a:r>
          </a:p>
        </p:txBody>
      </p:sp>
      <p:sp>
        <p:nvSpPr>
          <p:cNvPr id="4" name="Slide Number Placeholder 3"/>
          <p:cNvSpPr>
            <a:spLocks noGrp="1"/>
          </p:cNvSpPr>
          <p:nvPr>
            <p:ph type="sldNum" sz="quarter" idx="5"/>
          </p:nvPr>
        </p:nvSpPr>
        <p:spPr/>
        <p:txBody>
          <a:bodyPr/>
          <a:lstStyle/>
          <a:p>
            <a:fld id="{38BE3531-D5CD-47C9-BFFC-F827326A11C2}" type="slidenum">
              <a:rPr lang="en-US" smtClean="0"/>
              <a:t>6</a:t>
            </a:fld>
            <a:endParaRPr lang="en-US"/>
          </a:p>
        </p:txBody>
      </p:sp>
    </p:spTree>
    <p:extLst>
      <p:ext uri="{BB962C8B-B14F-4D97-AF65-F5344CB8AC3E}">
        <p14:creationId xmlns:p14="http://schemas.microsoft.com/office/powerpoint/2010/main" val="208247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same lines being looked at, but for later July and early August, and these graphs are a little more interesting. Unlike the last ones, there are some bumps right next to the large dip, and better yet, at least in the July image, the disk evolved throughout the night. As you can see, it’s not much different, but that top line, the gray one, on the right side, is shallower than the blue line at the bottom. Let’s look at later August.</a:t>
            </a:r>
          </a:p>
        </p:txBody>
      </p:sp>
      <p:sp>
        <p:nvSpPr>
          <p:cNvPr id="4" name="Slide Number Placeholder 3"/>
          <p:cNvSpPr>
            <a:spLocks noGrp="1"/>
          </p:cNvSpPr>
          <p:nvPr>
            <p:ph type="sldNum" sz="quarter" idx="5"/>
          </p:nvPr>
        </p:nvSpPr>
        <p:spPr/>
        <p:txBody>
          <a:bodyPr/>
          <a:lstStyle/>
          <a:p>
            <a:fld id="{38BE3531-D5CD-47C9-BFFC-F827326A11C2}" type="slidenum">
              <a:rPr lang="en-US" smtClean="0"/>
              <a:t>7</a:t>
            </a:fld>
            <a:endParaRPr lang="en-US"/>
          </a:p>
        </p:txBody>
      </p:sp>
    </p:spTree>
    <p:extLst>
      <p:ext uri="{BB962C8B-B14F-4D97-AF65-F5344CB8AC3E}">
        <p14:creationId xmlns:p14="http://schemas.microsoft.com/office/powerpoint/2010/main" val="139363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are of the same Helium line, but it’s a different one than the previous graphs, and once again the wings are flat again and there’s a week between these data, so only one outburst happened in those two months. These graphs did give us some qualitative information, but this is only a basic look at the data. </a:t>
            </a:r>
          </a:p>
        </p:txBody>
      </p:sp>
      <p:sp>
        <p:nvSpPr>
          <p:cNvPr id="4" name="Slide Number Placeholder 3"/>
          <p:cNvSpPr>
            <a:spLocks noGrp="1"/>
          </p:cNvSpPr>
          <p:nvPr>
            <p:ph type="sldNum" sz="quarter" idx="5"/>
          </p:nvPr>
        </p:nvSpPr>
        <p:spPr/>
        <p:txBody>
          <a:bodyPr/>
          <a:lstStyle/>
          <a:p>
            <a:fld id="{38BE3531-D5CD-47C9-BFFC-F827326A11C2}" type="slidenum">
              <a:rPr lang="en-US" smtClean="0"/>
              <a:t>8</a:t>
            </a:fld>
            <a:endParaRPr lang="en-US"/>
          </a:p>
        </p:txBody>
      </p:sp>
    </p:spTree>
    <p:extLst>
      <p:ext uri="{BB962C8B-B14F-4D97-AF65-F5344CB8AC3E}">
        <p14:creationId xmlns:p14="http://schemas.microsoft.com/office/powerpoint/2010/main" val="408751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we know for sure that Lambda Pavonis, a B2 </a:t>
            </a:r>
            <a:r>
              <a:rPr lang="en-US" dirty="0" err="1"/>
              <a:t>IIIe</a:t>
            </a:r>
            <a:r>
              <a:rPr lang="en-US" dirty="0"/>
              <a:t> star had an outburst near the end of July and the beginning of August based off these extra bits of emission around the star. We can also glean some periods from the Fourier transform. The first peak corresponds to a period around 6 days, while these two peaks would be periods a little over half a day. With period data, we can do some time series analysis to better understand what’s happening with the disk through time, but for right now, we have a very good start to understanding how disks form, at least around this star. Thank you, for listening.</a:t>
            </a:r>
          </a:p>
        </p:txBody>
      </p:sp>
      <p:sp>
        <p:nvSpPr>
          <p:cNvPr id="4" name="Slide Number Placeholder 3"/>
          <p:cNvSpPr>
            <a:spLocks noGrp="1"/>
          </p:cNvSpPr>
          <p:nvPr>
            <p:ph type="sldNum" sz="quarter" idx="5"/>
          </p:nvPr>
        </p:nvSpPr>
        <p:spPr/>
        <p:txBody>
          <a:bodyPr/>
          <a:lstStyle/>
          <a:p>
            <a:fld id="{38BE3531-D5CD-47C9-BFFC-F827326A11C2}" type="slidenum">
              <a:rPr lang="en-US" smtClean="0"/>
              <a:t>9</a:t>
            </a:fld>
            <a:endParaRPr lang="en-US"/>
          </a:p>
        </p:txBody>
      </p:sp>
    </p:spTree>
    <p:extLst>
      <p:ext uri="{BB962C8B-B14F-4D97-AF65-F5344CB8AC3E}">
        <p14:creationId xmlns:p14="http://schemas.microsoft.com/office/powerpoint/2010/main" val="362147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92E8-56C4-0E65-9740-DC559B85E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3C49E-60A6-C73E-D316-13C29C3DF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C72DB-06F5-872E-93A7-C85ACC36F675}"/>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5" name="Footer Placeholder 4">
            <a:extLst>
              <a:ext uri="{FF2B5EF4-FFF2-40B4-BE49-F238E27FC236}">
                <a16:creationId xmlns:a16="http://schemas.microsoft.com/office/drawing/2014/main" id="{68D4EBC8-1127-085B-D45D-1B981C4E0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AD60C-8C06-8D38-F2E8-D1D8D46A81CE}"/>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287053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FF94-1747-1A9D-8FFC-CD6145F87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F0AFB-AB3D-53E8-0399-30EBFE9148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62BB8-5FF6-0222-073E-8090DB4D5059}"/>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5" name="Footer Placeholder 4">
            <a:extLst>
              <a:ext uri="{FF2B5EF4-FFF2-40B4-BE49-F238E27FC236}">
                <a16:creationId xmlns:a16="http://schemas.microsoft.com/office/drawing/2014/main" id="{66BA4A3D-2E0C-329E-6CE5-670D1BFB9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01EEB-9F37-331A-695A-35B347099284}"/>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42938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D39498-6925-AE54-7312-9FD4D2D3C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DB8C7D-7881-3B3C-F065-BD8779510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13885-27A6-2664-BAB2-8305952908AE}"/>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5" name="Footer Placeholder 4">
            <a:extLst>
              <a:ext uri="{FF2B5EF4-FFF2-40B4-BE49-F238E27FC236}">
                <a16:creationId xmlns:a16="http://schemas.microsoft.com/office/drawing/2014/main" id="{B67CE746-2BE3-87B0-2DD5-983B6ABA3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B47C6-F2C8-69EA-3C2E-ADBFABF1AE35}"/>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58988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9B6F-18EA-8C8E-48E2-9D2F43665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0C356-8303-76A9-39C6-C90E86F57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58B38-EE97-C6B5-96EA-B1EE48037146}"/>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5" name="Footer Placeholder 4">
            <a:extLst>
              <a:ext uri="{FF2B5EF4-FFF2-40B4-BE49-F238E27FC236}">
                <a16:creationId xmlns:a16="http://schemas.microsoft.com/office/drawing/2014/main" id="{3F723197-B13A-AF63-EC2F-8FB69CD38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E681-5D9E-B293-EBAF-2C3EF9D074D1}"/>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312946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4CC9-7061-7B69-3363-66DA1EE49A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886FC8-08B8-E929-CB40-078CD69632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C8730-24D5-6AE7-2018-16B789C77276}"/>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5" name="Footer Placeholder 4">
            <a:extLst>
              <a:ext uri="{FF2B5EF4-FFF2-40B4-BE49-F238E27FC236}">
                <a16:creationId xmlns:a16="http://schemas.microsoft.com/office/drawing/2014/main" id="{D2B60E47-EDCC-FF2A-038C-2E9C8927F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D7D82-95E7-16EE-B3A5-17950AE09D4D}"/>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325837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733E-E581-F91E-012D-50D2F3D90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3E29A-4CA7-91FF-6943-4748E711B1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420891-0E92-4CF0-4E81-C8C72FFF00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CF80E-98DF-1D07-5F85-BC0706C81EA9}"/>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6" name="Footer Placeholder 5">
            <a:extLst>
              <a:ext uri="{FF2B5EF4-FFF2-40B4-BE49-F238E27FC236}">
                <a16:creationId xmlns:a16="http://schemas.microsoft.com/office/drawing/2014/main" id="{9AE0B1B4-65B7-255E-3A46-F5D7A7528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5AF18-97A0-D975-19BF-B68C1850E353}"/>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374236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D550-8D27-A1CF-8CBE-9B14C34894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F42468-A743-C078-2B4A-E4A106507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7C061-31C7-9B42-B579-0A3D02DBC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6720E-7648-B1E0-1910-DF02A15EB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BE67F-0A92-8776-A936-0B62245BB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7A116-681A-3099-857C-860A1B2DB27D}"/>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8" name="Footer Placeholder 7">
            <a:extLst>
              <a:ext uri="{FF2B5EF4-FFF2-40B4-BE49-F238E27FC236}">
                <a16:creationId xmlns:a16="http://schemas.microsoft.com/office/drawing/2014/main" id="{45ED97C4-5C4C-86DE-1941-5C4F46F4E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CD74EB-F0F4-04B8-EC85-3F42484CA32C}"/>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107636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C905-7FC7-82B3-F920-A0D7ED72A0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5D17EB-36E1-6CD0-579F-F2B42B35A48A}"/>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4" name="Footer Placeholder 3">
            <a:extLst>
              <a:ext uri="{FF2B5EF4-FFF2-40B4-BE49-F238E27FC236}">
                <a16:creationId xmlns:a16="http://schemas.microsoft.com/office/drawing/2014/main" id="{C83C2D69-A55D-294A-5CAF-1F84B150D0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CB166-7F2D-5DE2-5695-A0ECFF6A10E5}"/>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153514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95353-6BCA-2A92-C353-9A8AB0E1659B}"/>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3" name="Footer Placeholder 2">
            <a:extLst>
              <a:ext uri="{FF2B5EF4-FFF2-40B4-BE49-F238E27FC236}">
                <a16:creationId xmlns:a16="http://schemas.microsoft.com/office/drawing/2014/main" id="{6D606E70-9975-02D6-9C06-6B544AABCB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D00DA9-77B6-AA94-27EC-704D26654299}"/>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427624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45C2-AE0A-CF23-EE89-FE967B5E3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BA9C74-60ED-FB44-0E3C-14DD5B5C8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5286F-CBB5-24A8-14F7-2C0519CF8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2F7A1-CA0B-B914-9B93-52F6DE4D6660}"/>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6" name="Footer Placeholder 5">
            <a:extLst>
              <a:ext uri="{FF2B5EF4-FFF2-40B4-BE49-F238E27FC236}">
                <a16:creationId xmlns:a16="http://schemas.microsoft.com/office/drawing/2014/main" id="{1864C0CC-C73B-A9B9-84A9-45E9D36C8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777E4-DE54-C12D-84B6-72AAAD81F0DC}"/>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377191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046D-1C46-B8A2-ABCB-60D40D2BD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058FA-BF74-1D66-92FF-BB254691A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7A9599-56C1-6D9D-F33A-DCE5E272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3FBD9-03B3-8D49-AD60-230B35CA569D}"/>
              </a:ext>
            </a:extLst>
          </p:cNvPr>
          <p:cNvSpPr>
            <a:spLocks noGrp="1"/>
          </p:cNvSpPr>
          <p:nvPr>
            <p:ph type="dt" sz="half" idx="10"/>
          </p:nvPr>
        </p:nvSpPr>
        <p:spPr/>
        <p:txBody>
          <a:bodyPr/>
          <a:lstStyle/>
          <a:p>
            <a:fld id="{75AC0539-D00C-4B91-BBBB-763C61F4295F}" type="datetimeFigureOut">
              <a:rPr lang="en-US" smtClean="0"/>
              <a:t>4/9/2024</a:t>
            </a:fld>
            <a:endParaRPr lang="en-US"/>
          </a:p>
        </p:txBody>
      </p:sp>
      <p:sp>
        <p:nvSpPr>
          <p:cNvPr id="6" name="Footer Placeholder 5">
            <a:extLst>
              <a:ext uri="{FF2B5EF4-FFF2-40B4-BE49-F238E27FC236}">
                <a16:creationId xmlns:a16="http://schemas.microsoft.com/office/drawing/2014/main" id="{A4798172-D1F5-3CEF-5938-F52377DDB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5F8F8-D199-120C-8951-32BF83C43979}"/>
              </a:ext>
            </a:extLst>
          </p:cNvPr>
          <p:cNvSpPr>
            <a:spLocks noGrp="1"/>
          </p:cNvSpPr>
          <p:nvPr>
            <p:ph type="sldNum" sz="quarter" idx="12"/>
          </p:nvPr>
        </p:nvSpPr>
        <p:spPr/>
        <p:txBody>
          <a:bodyPr/>
          <a:lstStyle/>
          <a:p>
            <a:fld id="{FFC7D58D-11BE-41FF-AE64-14E268D0F729}" type="slidenum">
              <a:rPr lang="en-US" smtClean="0"/>
              <a:t>‹#›</a:t>
            </a:fld>
            <a:endParaRPr lang="en-US"/>
          </a:p>
        </p:txBody>
      </p:sp>
    </p:spTree>
    <p:extLst>
      <p:ext uri="{BB962C8B-B14F-4D97-AF65-F5344CB8AC3E}">
        <p14:creationId xmlns:p14="http://schemas.microsoft.com/office/powerpoint/2010/main" val="279735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2A913-E658-0DC1-98DB-5E39577DD2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AA04-9543-70F8-98F8-5C44452CF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BCBED-6EC8-8AEE-7CB1-4592BE339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AC0539-D00C-4B91-BBBB-763C61F4295F}" type="datetimeFigureOut">
              <a:rPr lang="en-US" smtClean="0"/>
              <a:t>4/9/2024</a:t>
            </a:fld>
            <a:endParaRPr lang="en-US"/>
          </a:p>
        </p:txBody>
      </p:sp>
      <p:sp>
        <p:nvSpPr>
          <p:cNvPr id="5" name="Footer Placeholder 4">
            <a:extLst>
              <a:ext uri="{FF2B5EF4-FFF2-40B4-BE49-F238E27FC236}">
                <a16:creationId xmlns:a16="http://schemas.microsoft.com/office/drawing/2014/main" id="{DA7233C3-7EF1-3826-66C8-FC0210B50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3CFC34-39DA-D0B1-5C33-3223F2738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C7D58D-11BE-41FF-AE64-14E268D0F729}" type="slidenum">
              <a:rPr lang="en-US" smtClean="0"/>
              <a:t>‹#›</a:t>
            </a:fld>
            <a:endParaRPr lang="en-US"/>
          </a:p>
        </p:txBody>
      </p:sp>
    </p:spTree>
    <p:extLst>
      <p:ext uri="{BB962C8B-B14F-4D97-AF65-F5344CB8AC3E}">
        <p14:creationId xmlns:p14="http://schemas.microsoft.com/office/powerpoint/2010/main" val="358972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15299DF-0BA8-2F0C-3319-1C271FE5F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38" t="12" r="4411" b="22816"/>
          <a:stretch/>
        </p:blipFill>
        <p:spPr bwMode="auto">
          <a:xfrm>
            <a:off x="-109183" y="-5887"/>
            <a:ext cx="12301183" cy="6863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388897-9C06-EB55-9562-1095FC77E066}"/>
              </a:ext>
            </a:extLst>
          </p:cNvPr>
          <p:cNvSpPr>
            <a:spLocks noGrp="1"/>
          </p:cNvSpPr>
          <p:nvPr>
            <p:ph type="ctrTitle"/>
          </p:nvPr>
        </p:nvSpPr>
        <p:spPr>
          <a:xfrm>
            <a:off x="1839468" y="0"/>
            <a:ext cx="8513064" cy="941832"/>
          </a:xfrm>
        </p:spPr>
        <p:txBody>
          <a:bodyPr/>
          <a:lstStyle/>
          <a:p>
            <a:r>
              <a:rPr lang="en-US" dirty="0">
                <a:solidFill>
                  <a:schemeClr val="bg1"/>
                </a:solidFill>
              </a:rPr>
              <a:t>Be Stars: Lambda Pavonis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A6C08B80-1250-F192-843F-432EABEB5D9C}"/>
                  </a:ext>
                </a:extLst>
              </p:cNvPr>
              <p:cNvSpPr>
                <a:spLocks noGrp="1"/>
              </p:cNvSpPr>
              <p:nvPr>
                <p:ph type="subTitle" idx="1"/>
              </p:nvPr>
            </p:nvSpPr>
            <p:spPr>
              <a:xfrm>
                <a:off x="2049705" y="941832"/>
                <a:ext cx="7983405" cy="1770371"/>
              </a:xfrm>
            </p:spPr>
            <p:txBody>
              <a:bodyPr>
                <a:normAutofit fontScale="62500" lnSpcReduction="20000"/>
              </a:bodyPr>
              <a:lstStyle/>
              <a:p>
                <a:r>
                  <a:rPr lang="en-US" dirty="0">
                    <a:solidFill>
                      <a:schemeClr val="bg1"/>
                    </a:solidFill>
                  </a:rPr>
                  <a:t>Sola Nov</a:t>
                </a:r>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b="0" i="0" smtClean="0">
                            <a:solidFill>
                              <a:schemeClr val="bg1"/>
                            </a:solidFill>
                          </a:rPr>
                          <m:t>a</m:t>
                        </m:r>
                      </m:e>
                      <m:sup>
                        <m:r>
                          <a:rPr lang="en-US" b="0" i="1" smtClean="0">
                            <a:solidFill>
                              <a:schemeClr val="bg1"/>
                            </a:solidFill>
                            <a:latin typeface="Cambria Math" panose="02040503050406030204" pitchFamily="18" charset="0"/>
                          </a:rPr>
                          <m:t>1</m:t>
                        </m:r>
                      </m:sup>
                    </m:sSup>
                  </m:oMath>
                </a14:m>
                <a:r>
                  <a:rPr lang="en-US" dirty="0">
                    <a:solidFill>
                      <a:schemeClr val="bg1"/>
                    </a:solidFill>
                  </a:rPr>
                  <a:t>, Dr. Jonathan Labadie-Bart</a:t>
                </a:r>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b="0" i="0" smtClean="0">
                            <a:solidFill>
                              <a:schemeClr val="bg1"/>
                            </a:solidFill>
                          </a:rPr>
                          <m:t>s</m:t>
                        </m:r>
                      </m:e>
                      <m:sup>
                        <m:r>
                          <a:rPr lang="en-US" b="0" i="1" smtClean="0">
                            <a:solidFill>
                              <a:schemeClr val="bg1"/>
                            </a:solidFill>
                            <a:latin typeface="Cambria Math" panose="02040503050406030204" pitchFamily="18" charset="0"/>
                          </a:rPr>
                          <m:t>2</m:t>
                        </m:r>
                      </m:sup>
                    </m:sSup>
                  </m:oMath>
                </a14:m>
                <a:r>
                  <a:rPr lang="en-US" dirty="0">
                    <a:solidFill>
                      <a:schemeClr val="bg1"/>
                    </a:solidFill>
                  </a:rPr>
                  <a:t>, Clarissa </a:t>
                </a:r>
                <a:r>
                  <a:rPr lang="en-US" dirty="0" err="1">
                    <a:solidFill>
                      <a:schemeClr val="bg1"/>
                    </a:solidFill>
                  </a:rPr>
                  <a:t>Pava</a:t>
                </a:r>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b="0" i="0" smtClean="0">
                            <a:solidFill>
                              <a:schemeClr val="bg1"/>
                            </a:solidFill>
                          </a:rPr>
                          <m:t>o</m:t>
                        </m:r>
                      </m:e>
                      <m:sup>
                        <m:r>
                          <a:rPr lang="en-US" b="0" i="1" smtClean="0">
                            <a:solidFill>
                              <a:schemeClr val="bg1"/>
                            </a:solidFill>
                            <a:latin typeface="Cambria Math" panose="02040503050406030204" pitchFamily="18" charset="0"/>
                          </a:rPr>
                          <m:t>1</m:t>
                        </m:r>
                      </m:sup>
                    </m:sSup>
                  </m:oMath>
                </a14:m>
                <a:r>
                  <a:rPr lang="en-US" dirty="0">
                    <a:solidFill>
                      <a:schemeClr val="bg1"/>
                    </a:solidFill>
                  </a:rPr>
                  <a:t>, Randy </a:t>
                </a:r>
                <a:r>
                  <a:rPr lang="en-US" dirty="0" err="1">
                    <a:solidFill>
                      <a:schemeClr val="bg1"/>
                    </a:solidFill>
                  </a:rPr>
                  <a:t>Loberge</a:t>
                </a:r>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b="0" i="0" smtClean="0">
                            <a:solidFill>
                              <a:schemeClr val="bg1"/>
                            </a:solidFill>
                          </a:rPr>
                          <m:t>r</m:t>
                        </m:r>
                      </m:e>
                      <m:sup>
                        <m:r>
                          <a:rPr lang="en-US" b="0" i="1" smtClean="0">
                            <a:solidFill>
                              <a:schemeClr val="bg1"/>
                            </a:solidFill>
                            <a:latin typeface="Cambria Math" panose="02040503050406030204" pitchFamily="18" charset="0"/>
                          </a:rPr>
                          <m:t>1</m:t>
                        </m:r>
                      </m:sup>
                    </m:sSup>
                  </m:oMath>
                </a14:m>
                <a:endParaRPr lang="en-US" dirty="0">
                  <a:solidFill>
                    <a:schemeClr val="bg1"/>
                  </a:solidFill>
                </a:endParaRPr>
              </a:p>
              <a:p>
                <a:r>
                  <a:rPr lang="en-US" dirty="0">
                    <a:solidFill>
                      <a:schemeClr val="bg1"/>
                    </a:solidFill>
                  </a:rPr>
                  <a:t>Mentor: Dr. </a:t>
                </a:r>
                <a:r>
                  <a:rPr lang="en-US" dirty="0" err="1">
                    <a:solidFill>
                      <a:schemeClr val="bg1"/>
                    </a:solidFill>
                  </a:rPr>
                  <a:t>Richardso</a:t>
                </a:r>
                <a14:m>
                  <m:oMath xmlns:m="http://schemas.openxmlformats.org/officeDocument/2006/math">
                    <m:sSup>
                      <m:sSupPr>
                        <m:ctrlPr>
                          <a:rPr lang="en-US" i="1" smtClean="0">
                            <a:solidFill>
                              <a:schemeClr val="bg1"/>
                            </a:solidFill>
                            <a:latin typeface="Cambria Math" panose="02040503050406030204" pitchFamily="18" charset="0"/>
                          </a:rPr>
                        </m:ctrlPr>
                      </m:sSupPr>
                      <m:e>
                        <m:r>
                          <m:rPr>
                            <m:nor/>
                          </m:rPr>
                          <a:rPr lang="en-US" b="0" i="0" smtClean="0">
                            <a:solidFill>
                              <a:schemeClr val="bg1"/>
                            </a:solidFill>
                          </a:rPr>
                          <m:t>n</m:t>
                        </m:r>
                      </m:e>
                      <m:sup>
                        <m:r>
                          <a:rPr lang="en-US" b="0" i="1" smtClean="0">
                            <a:solidFill>
                              <a:schemeClr val="bg1"/>
                            </a:solidFill>
                            <a:latin typeface="Cambria Math" panose="02040503050406030204" pitchFamily="18" charset="0"/>
                          </a:rPr>
                          <m:t>1</m:t>
                        </m:r>
                      </m:sup>
                    </m:sSup>
                  </m:oMath>
                </a14:m>
                <a:endParaRPr lang="en-US" dirty="0">
                  <a:solidFill>
                    <a:schemeClr val="bg1"/>
                  </a:solidFill>
                </a:endParaRPr>
              </a:p>
              <a:p>
                <a14:m>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 </m:t>
                        </m:r>
                      </m:e>
                      <m:sup>
                        <m:r>
                          <a:rPr lang="en-US" b="0" i="1" smtClean="0">
                            <a:solidFill>
                              <a:schemeClr val="bg1"/>
                            </a:solidFill>
                            <a:latin typeface="Cambria Math" panose="02040503050406030204" pitchFamily="18" charset="0"/>
                          </a:rPr>
                          <m:t>1</m:t>
                        </m:r>
                      </m:sup>
                    </m:sSup>
                  </m:oMath>
                </a14:m>
                <a:r>
                  <a:rPr lang="en-US" dirty="0">
                    <a:solidFill>
                      <a:schemeClr val="bg1"/>
                    </a:solidFill>
                  </a:rPr>
                  <a:t>Embry-Riddle Aeronautical University</a:t>
                </a:r>
              </a:p>
              <a:p>
                <a:r>
                  <a:rPr lang="en-US" dirty="0">
                    <a:solidFill>
                      <a:schemeClr val="bg1"/>
                    </a:solidFill>
                  </a:rPr>
                  <a:t>College of Arts and Sciences</a:t>
                </a:r>
              </a:p>
              <a:p>
                <a:r>
                  <a:rPr lang="en-US" dirty="0">
                    <a:solidFill>
                      <a:schemeClr val="bg1"/>
                    </a:solidFill>
                  </a:rPr>
                  <a:t>Department of Physics</a:t>
                </a:r>
              </a:p>
              <a:p>
                <a14:m>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 </m:t>
                        </m:r>
                      </m:e>
                      <m:sup>
                        <m:r>
                          <a:rPr lang="en-US" b="0" i="1" smtClean="0">
                            <a:solidFill>
                              <a:schemeClr val="bg1"/>
                            </a:solidFill>
                            <a:latin typeface="Cambria Math" panose="02040503050406030204" pitchFamily="18" charset="0"/>
                          </a:rPr>
                          <m:t>2</m:t>
                        </m:r>
                      </m:sup>
                    </m:sSup>
                  </m:oMath>
                </a14:m>
                <a:r>
                  <a:rPr lang="en-US" dirty="0">
                    <a:solidFill>
                      <a:schemeClr val="bg1"/>
                    </a:solidFill>
                  </a:rPr>
                  <a:t>Paris Observatory</a:t>
                </a:r>
              </a:p>
              <a:p>
                <a:endParaRPr lang="en-US" dirty="0">
                  <a:solidFill>
                    <a:schemeClr val="bg1"/>
                  </a:solidFill>
                </a:endParaRPr>
              </a:p>
              <a:p>
                <a:endParaRPr lang="en-US" dirty="0">
                  <a:solidFill>
                    <a:schemeClr val="bg1"/>
                  </a:solidFill>
                </a:endParaRPr>
              </a:p>
            </p:txBody>
          </p:sp>
        </mc:Choice>
        <mc:Fallback xmlns="">
          <p:sp>
            <p:nvSpPr>
              <p:cNvPr id="3" name="Subtitle 2">
                <a:extLst>
                  <a:ext uri="{FF2B5EF4-FFF2-40B4-BE49-F238E27FC236}">
                    <a16:creationId xmlns:a16="http://schemas.microsoft.com/office/drawing/2014/main" id="{A6C08B80-1250-F192-843F-432EABEB5D9C}"/>
                  </a:ext>
                </a:extLst>
              </p:cNvPr>
              <p:cNvSpPr>
                <a:spLocks noGrp="1" noRot="1" noChangeAspect="1" noMove="1" noResize="1" noEditPoints="1" noAdjustHandles="1" noChangeArrowheads="1" noChangeShapeType="1" noTextEdit="1"/>
              </p:cNvSpPr>
              <p:nvPr>
                <p:ph type="subTitle" idx="1"/>
              </p:nvPr>
            </p:nvSpPr>
            <p:spPr>
              <a:xfrm>
                <a:off x="2049705" y="941832"/>
                <a:ext cx="7983405" cy="1770371"/>
              </a:xfrm>
              <a:blipFill>
                <a:blip r:embed="rId4"/>
                <a:stretch>
                  <a:fillRect t="-3793"/>
                </a:stretch>
              </a:blipFill>
            </p:spPr>
            <p:txBody>
              <a:bodyPr/>
              <a:lstStyle/>
              <a:p>
                <a:r>
                  <a:rPr lang="en-US">
                    <a:noFill/>
                  </a:rPr>
                  <a:t> </a:t>
                </a:r>
              </a:p>
            </p:txBody>
          </p:sp>
        </mc:Fallback>
      </mc:AlternateContent>
      <p:pic>
        <p:nvPicPr>
          <p:cNvPr id="2052" name="Picture 4" descr="Undergraduate Research Institute | Embry-Riddle Aeronautical University -  Hazy Library">
            <a:extLst>
              <a:ext uri="{FF2B5EF4-FFF2-40B4-BE49-F238E27FC236}">
                <a16:creationId xmlns:a16="http://schemas.microsoft.com/office/drawing/2014/main" id="{A91342E3-F612-0B82-73C8-66489A53F96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89" b="96889" l="0" r="96889">
                        <a14:foregroundMark x1="16444" y1="40444" x2="58667" y2="32444"/>
                        <a14:foregroundMark x1="58667" y1="32444" x2="18667" y2="41778"/>
                        <a14:foregroundMark x1="18667" y1="41778" x2="37333" y2="68000"/>
                        <a14:foregroundMark x1="37333" y1="68000" x2="56000" y2="74667"/>
                        <a14:foregroundMark x1="47556" y1="77778" x2="25333" y2="62222"/>
                        <a14:foregroundMark x1="25333" y1="62222" x2="21778" y2="36889"/>
                        <a14:foregroundMark x1="21778" y1="36889" x2="43556" y2="19111"/>
                        <a14:foregroundMark x1="43556" y1="19111" x2="36889" y2="21778"/>
                        <a14:foregroundMark x1="36889" y1="77333" x2="54667" y2="47111"/>
                        <a14:foregroundMark x1="54667" y1="47111" x2="50667" y2="24889"/>
                        <a14:foregroundMark x1="50667" y1="24889" x2="75556" y2="40889"/>
                        <a14:foregroundMark x1="75556" y1="40889" x2="57333" y2="60444"/>
                        <a14:foregroundMark x1="57333" y1="60444" x2="63556" y2="81778"/>
                        <a14:foregroundMark x1="63556" y1="81778" x2="48889" y2="86667"/>
                        <a14:foregroundMark x1="60889" y1="68444" x2="46222" y2="91111"/>
                        <a14:foregroundMark x1="20394" y1="82501" x2="19556" y2="82222"/>
                        <a14:foregroundMark x1="46222" y1="91111" x2="26098" y2="84403"/>
                        <a14:foregroundMark x1="19556" y1="82222" x2="4000" y2="62667"/>
                        <a14:foregroundMark x1="4000" y1="62667" x2="16000" y2="43556"/>
                        <a14:foregroundMark x1="16000" y1="43556" x2="15111" y2="41778"/>
                        <a14:foregroundMark x1="18222" y1="46222" x2="39556" y2="24889"/>
                        <a14:foregroundMark x1="39556" y1="24889" x2="13778" y2="29778"/>
                        <a14:foregroundMark x1="13778" y1="29778" x2="15111" y2="28889"/>
                        <a14:foregroundMark x1="32889" y1="42667" x2="27111" y2="73333"/>
                        <a14:foregroundMark x1="27111" y1="73333" x2="11111" y2="55556"/>
                        <a14:foregroundMark x1="11111" y1="55556" x2="32444" y2="33333"/>
                        <a14:foregroundMark x1="32444" y1="33333" x2="32444" y2="33333"/>
                        <a14:foregroundMark x1="35556" y1="35111" x2="7111" y2="43111"/>
                        <a14:foregroundMark x1="7111" y1="43111" x2="29778" y2="20889"/>
                        <a14:foregroundMark x1="29778" y1="20889" x2="51556" y2="10667"/>
                        <a14:foregroundMark x1="51556" y1="10667" x2="17778" y2="20889"/>
                        <a14:foregroundMark x1="17778" y1="20889" x2="47111" y2="13333"/>
                        <a14:foregroundMark x1="47111" y1="13333" x2="70222" y2="20000"/>
                        <a14:foregroundMark x1="70222" y1="20000" x2="67556" y2="20000"/>
                        <a14:foregroundMark x1="47556" y1="55111" x2="56889" y2="27111"/>
                        <a14:foregroundMark x1="56889" y1="27111" x2="55111" y2="28000"/>
                        <a14:foregroundMark x1="85778" y1="66222" x2="66222" y2="79111"/>
                        <a14:foregroundMark x1="66222" y1="79111" x2="81333" y2="61778"/>
                        <a14:foregroundMark x1="81333" y1="61778" x2="87111" y2="38667"/>
                        <a14:foregroundMark x1="87111" y1="38667" x2="87556" y2="66667"/>
                        <a14:foregroundMark x1="87556" y1="66667" x2="32889" y2="94222"/>
                        <a14:foregroundMark x1="32889" y1="94222" x2="47556" y2="94222"/>
                        <a14:foregroundMark x1="55111" y1="25778" x2="79111" y2="30222"/>
                        <a14:foregroundMark x1="79111" y1="30222" x2="90667" y2="55111"/>
                        <a14:foregroundMark x1="90667" y1="55111" x2="84889" y2="24444"/>
                        <a14:foregroundMark x1="84889" y1="24444" x2="88889" y2="52444"/>
                        <a14:foregroundMark x1="88889" y1="52444" x2="84889" y2="17778"/>
                        <a14:foregroundMark x1="84889" y1="17778" x2="80889" y2="17333"/>
                        <a14:foregroundMark x1="39556" y1="6667" x2="66222" y2="9333"/>
                        <a14:foregroundMark x1="66222" y1="9333" x2="43111" y2="5778"/>
                        <a14:foregroundMark x1="43111" y1="5778" x2="60444" y2="6667"/>
                        <a14:foregroundMark x1="76889" y1="53778" x2="72000" y2="46222"/>
                        <a14:foregroundMark x1="74222" y1="64000" x2="73778" y2="57333"/>
                        <a14:foregroundMark x1="38222" y1="46667" x2="35556" y2="45333"/>
                        <a14:foregroundMark x1="44444" y1="59556" x2="35111" y2="55556"/>
                        <a14:foregroundMark x1="95556" y1="45333" x2="96000" y2="43556"/>
                        <a14:foregroundMark x1="49778" y1="21333" x2="69778" y2="21778"/>
                        <a14:foregroundMark x1="69333" y1="19111" x2="78222" y2="21333"/>
                        <a14:foregroundMark x1="61778" y1="54222" x2="59111" y2="47111"/>
                        <a14:foregroundMark x1="18694" y1="84133" x2="9333" y2="73333"/>
                        <a14:foregroundMark x1="26667" y1="93333" x2="23619" y2="89816"/>
                        <a14:foregroundMark x1="9333" y1="73333" x2="9333" y2="69778"/>
                        <a14:foregroundMark x1="18651" y1="84175" x2="6222" y2="66222"/>
                        <a14:foregroundMark x1="22222" y1="89333" x2="21719" y2="88607"/>
                        <a14:foregroundMark x1="6222" y1="66222" x2="5778" y2="61333"/>
                        <a14:foregroundMark x1="16704" y1="86044" x2="6222" y2="69778"/>
                        <a14:foregroundMark x1="5778" y1="71556" x2="1778" y2="46667"/>
                        <a14:foregroundMark x1="3111" y1="47111" x2="16000" y2="21778"/>
                        <a14:foregroundMark x1="16000" y1="21778" x2="34667" y2="6222"/>
                        <a14:foregroundMark x1="34667" y1="6222" x2="35556" y2="5778"/>
                        <a14:foregroundMark x1="0" y1="48444" x2="9778" y2="27556"/>
                        <a14:foregroundMark x1="9778" y1="27556" x2="25333" y2="11556"/>
                        <a14:foregroundMark x1="2667" y1="44000" x2="19556" y2="19556"/>
                        <a14:foregroundMark x1="19556" y1="19556" x2="4444" y2="35111"/>
                        <a14:foregroundMark x1="29683" y1="95729" x2="52889" y2="96889"/>
                        <a14:foregroundMark x1="4000" y1="32889" x2="24000" y2="9778"/>
                        <a14:foregroundMark x1="24000" y1="9778" x2="24444" y2="8889"/>
                        <a14:foregroundMark x1="6222" y1="28444" x2="19556" y2="12889"/>
                        <a14:foregroundMark x1="19556" y1="12889" x2="19556" y2="12889"/>
                        <a14:foregroundMark x1="24444" y1="10222" x2="43556" y2="2222"/>
                        <a14:foregroundMark x1="43556" y1="2222" x2="52000" y2="1333"/>
                        <a14:foregroundMark x1="52000" y1="1333" x2="53333" y2="1333"/>
                        <a14:foregroundMark x1="56000" y1="1778" x2="66222" y2="5333"/>
                        <a14:foregroundMark x1="66222" y1="5333" x2="60000" y2="3111"/>
                        <a14:foregroundMark x1="68000" y1="4444" x2="82667" y2="14667"/>
                        <a14:foregroundMark x1="82667" y1="14667" x2="75111" y2="9778"/>
                        <a14:foregroundMark x1="75111" y1="9778" x2="70667" y2="8889"/>
                        <a14:foregroundMark x1="85778" y1="18667" x2="96889" y2="35111"/>
                        <a14:foregroundMark x1="96889" y1="35111" x2="93778" y2="29778"/>
                        <a14:backgroundMark x1="14667" y1="88000" x2="19111" y2="91111"/>
                        <a14:backgroundMark x1="24889" y1="96444" x2="28889" y2="96889"/>
                        <a14:backgroundMark x1="26222" y1="95111" x2="25333" y2="94667"/>
                        <a14:backgroundMark x1="28000" y1="96889" x2="28889" y2="96444"/>
                      </a14:backgroundRemoval>
                    </a14:imgEffect>
                  </a14:imgLayer>
                </a14:imgProps>
              </a:ext>
              <a:ext uri="{28A0092B-C50C-407E-A947-70E740481C1C}">
                <a14:useLocalDpi xmlns:a14="http://schemas.microsoft.com/office/drawing/2010/main" val="0"/>
              </a:ext>
            </a:extLst>
          </a:blip>
          <a:srcRect/>
          <a:stretch>
            <a:fillRect/>
          </a:stretch>
        </p:blipFill>
        <p:spPr bwMode="auto">
          <a:xfrm>
            <a:off x="0" y="5882184"/>
            <a:ext cx="852985" cy="852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izona Space Grant Consortium Logos | Arizona Space Grant Consortium">
            <a:extLst>
              <a:ext uri="{FF2B5EF4-FFF2-40B4-BE49-F238E27FC236}">
                <a16:creationId xmlns:a16="http://schemas.microsoft.com/office/drawing/2014/main" id="{D4CAA777-D5FE-7CF0-5D73-2FE3F5FC8E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168" y="5650035"/>
            <a:ext cx="700086" cy="1085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SA Logo | NASA Global Precipitation Measurement Mission">
            <a:extLst>
              <a:ext uri="{FF2B5EF4-FFF2-40B4-BE49-F238E27FC236}">
                <a16:creationId xmlns:a16="http://schemas.microsoft.com/office/drawing/2014/main" id="{526563FB-89BC-D31D-6BCB-483B4B46A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437" y="6016647"/>
            <a:ext cx="862226" cy="71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8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 Simple English Wikipedia, the free encyclopedia">
            <a:extLst>
              <a:ext uri="{FF2B5EF4-FFF2-40B4-BE49-F238E27FC236}">
                <a16:creationId xmlns:a16="http://schemas.microsoft.com/office/drawing/2014/main" id="{8EB6EF0D-71CF-7922-44E8-F3CC774FF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081"/>
            <a:ext cx="12192000" cy="6871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478354-BC1C-7BE3-8FCF-A8C58E5A5645}"/>
              </a:ext>
            </a:extLst>
          </p:cNvPr>
          <p:cNvPicPr>
            <a:picLocks noChangeAspect="1"/>
          </p:cNvPicPr>
          <p:nvPr/>
        </p:nvPicPr>
        <p:blipFill rotWithShape="1">
          <a:blip r:embed="rId4"/>
          <a:srcRect r="6645"/>
          <a:stretch/>
        </p:blipFill>
        <p:spPr>
          <a:xfrm>
            <a:off x="0" y="-8261"/>
            <a:ext cx="12206684" cy="6866261"/>
          </a:xfrm>
          <a:prstGeom prst="rect">
            <a:avLst/>
          </a:prstGeom>
        </p:spPr>
      </p:pic>
      <p:sp>
        <p:nvSpPr>
          <p:cNvPr id="2" name="Title 1">
            <a:extLst>
              <a:ext uri="{FF2B5EF4-FFF2-40B4-BE49-F238E27FC236}">
                <a16:creationId xmlns:a16="http://schemas.microsoft.com/office/drawing/2014/main" id="{C4EC82B5-B804-BBCE-9D50-C88151A4CFC0}"/>
              </a:ext>
            </a:extLst>
          </p:cNvPr>
          <p:cNvSpPr>
            <a:spLocks noGrp="1"/>
          </p:cNvSpPr>
          <p:nvPr>
            <p:ph type="title"/>
          </p:nvPr>
        </p:nvSpPr>
        <p:spPr>
          <a:xfrm>
            <a:off x="5018531" y="173101"/>
            <a:ext cx="2154935" cy="1134491"/>
          </a:xfrm>
        </p:spPr>
        <p:txBody>
          <a:bodyPr/>
          <a:lstStyle/>
          <a:p>
            <a:pPr algn="ctr"/>
            <a:r>
              <a:rPr lang="en-US" dirty="0">
                <a:solidFill>
                  <a:schemeClr val="bg1"/>
                </a:solidFill>
              </a:rPr>
              <a:t>Be Stars</a:t>
            </a:r>
          </a:p>
        </p:txBody>
      </p:sp>
      <p:sp>
        <p:nvSpPr>
          <p:cNvPr id="9" name="TextBox 8">
            <a:extLst>
              <a:ext uri="{FF2B5EF4-FFF2-40B4-BE49-F238E27FC236}">
                <a16:creationId xmlns:a16="http://schemas.microsoft.com/office/drawing/2014/main" id="{5DF4941C-AB39-30F3-4CF5-AAE3629500DB}"/>
              </a:ext>
            </a:extLst>
          </p:cNvPr>
          <p:cNvSpPr txBox="1"/>
          <p:nvPr/>
        </p:nvSpPr>
        <p:spPr>
          <a:xfrm>
            <a:off x="1536192" y="477396"/>
            <a:ext cx="2493261" cy="523220"/>
          </a:xfrm>
          <a:prstGeom prst="rect">
            <a:avLst/>
          </a:prstGeom>
          <a:noFill/>
        </p:spPr>
        <p:txBody>
          <a:bodyPr wrap="square" rtlCol="0">
            <a:spAutoFit/>
          </a:bodyPr>
          <a:lstStyle/>
          <a:p>
            <a:r>
              <a:rPr lang="en-US" sz="2800" dirty="0">
                <a:solidFill>
                  <a:schemeClr val="bg1"/>
                </a:solidFill>
              </a:rPr>
              <a:t>Spectral Class</a:t>
            </a:r>
          </a:p>
        </p:txBody>
      </p:sp>
      <p:sp>
        <p:nvSpPr>
          <p:cNvPr id="10" name="TextBox 9">
            <a:extLst>
              <a:ext uri="{FF2B5EF4-FFF2-40B4-BE49-F238E27FC236}">
                <a16:creationId xmlns:a16="http://schemas.microsoft.com/office/drawing/2014/main" id="{C909419F-06B9-16C8-D9D0-9E10EDD6571B}"/>
              </a:ext>
            </a:extLst>
          </p:cNvPr>
          <p:cNvSpPr txBox="1"/>
          <p:nvPr/>
        </p:nvSpPr>
        <p:spPr>
          <a:xfrm>
            <a:off x="7388352" y="1389888"/>
            <a:ext cx="3502152" cy="461665"/>
          </a:xfrm>
          <a:prstGeom prst="rect">
            <a:avLst/>
          </a:prstGeom>
          <a:noFill/>
        </p:spPr>
        <p:txBody>
          <a:bodyPr wrap="square" rtlCol="0">
            <a:spAutoFit/>
          </a:bodyPr>
          <a:lstStyle/>
          <a:p>
            <a:r>
              <a:rPr lang="en-US" sz="2400" dirty="0">
                <a:solidFill>
                  <a:schemeClr val="bg1"/>
                </a:solidFill>
              </a:rPr>
              <a:t>Emission Lines Present</a:t>
            </a:r>
          </a:p>
        </p:txBody>
      </p:sp>
      <p:cxnSp>
        <p:nvCxnSpPr>
          <p:cNvPr id="12" name="Connector: Curved 11">
            <a:extLst>
              <a:ext uri="{FF2B5EF4-FFF2-40B4-BE49-F238E27FC236}">
                <a16:creationId xmlns:a16="http://schemas.microsoft.com/office/drawing/2014/main" id="{F7F106E8-69CD-111A-6B6A-B034F7BE5A57}"/>
              </a:ext>
            </a:extLst>
          </p:cNvPr>
          <p:cNvCxnSpPr>
            <a:cxnSpLocks/>
          </p:cNvCxnSpPr>
          <p:nvPr/>
        </p:nvCxnSpPr>
        <p:spPr>
          <a:xfrm rot="10800000">
            <a:off x="5619746" y="997540"/>
            <a:ext cx="1768606" cy="623181"/>
          </a:xfrm>
          <a:prstGeom prst="curvedConnector3">
            <a:avLst>
              <a:gd name="adj1" fmla="val 10015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8446654-7A04-B537-EA89-1F55802C5C1B}"/>
              </a:ext>
            </a:extLst>
          </p:cNvPr>
          <p:cNvCxnSpPr/>
          <p:nvPr/>
        </p:nvCxnSpPr>
        <p:spPr>
          <a:xfrm>
            <a:off x="4029453" y="739006"/>
            <a:ext cx="989078"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51518E8-D297-3635-E5CA-9B8B2F5E2C5B}"/>
              </a:ext>
            </a:extLst>
          </p:cNvPr>
          <p:cNvSpPr txBox="1"/>
          <p:nvPr/>
        </p:nvSpPr>
        <p:spPr>
          <a:xfrm>
            <a:off x="6666271" y="2243902"/>
            <a:ext cx="4021394" cy="461665"/>
          </a:xfrm>
          <a:prstGeom prst="rect">
            <a:avLst/>
          </a:prstGeom>
          <a:noFill/>
        </p:spPr>
        <p:txBody>
          <a:bodyPr wrap="square" rtlCol="0">
            <a:spAutoFit/>
          </a:bodyPr>
          <a:lstStyle/>
          <a:p>
            <a:r>
              <a:rPr lang="en-US" sz="2400" dirty="0">
                <a:solidFill>
                  <a:schemeClr val="bg1"/>
                </a:solidFill>
              </a:rPr>
              <a:t>Oblate Shape</a:t>
            </a:r>
          </a:p>
        </p:txBody>
      </p:sp>
      <p:cxnSp>
        <p:nvCxnSpPr>
          <p:cNvPr id="36" name="Straight Arrow Connector 35">
            <a:extLst>
              <a:ext uri="{FF2B5EF4-FFF2-40B4-BE49-F238E27FC236}">
                <a16:creationId xmlns:a16="http://schemas.microsoft.com/office/drawing/2014/main" id="{B604F3CD-E704-3EE9-B358-C3EEE4F4C046}"/>
              </a:ext>
            </a:extLst>
          </p:cNvPr>
          <p:cNvCxnSpPr>
            <a:cxnSpLocks/>
          </p:cNvCxnSpPr>
          <p:nvPr/>
        </p:nvCxnSpPr>
        <p:spPr>
          <a:xfrm flipH="1">
            <a:off x="6430297" y="4198374"/>
            <a:ext cx="1838632" cy="175183"/>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ED8EFDC-3273-3C69-18AE-21200DBDA340}"/>
              </a:ext>
            </a:extLst>
          </p:cNvPr>
          <p:cNvSpPr txBox="1"/>
          <p:nvPr/>
        </p:nvSpPr>
        <p:spPr>
          <a:xfrm>
            <a:off x="8268929" y="3967541"/>
            <a:ext cx="2556388" cy="461665"/>
          </a:xfrm>
          <a:prstGeom prst="rect">
            <a:avLst/>
          </a:prstGeom>
          <a:noFill/>
        </p:spPr>
        <p:txBody>
          <a:bodyPr wrap="square" rtlCol="0">
            <a:spAutoFit/>
          </a:bodyPr>
          <a:lstStyle/>
          <a:p>
            <a:r>
              <a:rPr lang="en-US" sz="2400" dirty="0">
                <a:solidFill>
                  <a:schemeClr val="bg1"/>
                </a:solidFill>
              </a:rPr>
              <a:t>Disk</a:t>
            </a:r>
          </a:p>
        </p:txBody>
      </p:sp>
      <p:sp>
        <p:nvSpPr>
          <p:cNvPr id="39" name="TextBox 38">
            <a:extLst>
              <a:ext uri="{FF2B5EF4-FFF2-40B4-BE49-F238E27FC236}">
                <a16:creationId xmlns:a16="http://schemas.microsoft.com/office/drawing/2014/main" id="{8764D698-A0E1-BF49-38AE-633A5E6540A9}"/>
              </a:ext>
            </a:extLst>
          </p:cNvPr>
          <p:cNvSpPr txBox="1"/>
          <p:nvPr/>
        </p:nvSpPr>
        <p:spPr>
          <a:xfrm>
            <a:off x="8898193" y="3975802"/>
            <a:ext cx="648929" cy="461665"/>
          </a:xfrm>
          <a:prstGeom prst="rect">
            <a:avLst/>
          </a:prstGeom>
          <a:noFill/>
        </p:spPr>
        <p:txBody>
          <a:bodyPr wrap="square" rtlCol="0">
            <a:spAutoFit/>
          </a:bodyPr>
          <a:lstStyle/>
          <a:p>
            <a:r>
              <a:rPr lang="en-US" sz="2400" dirty="0">
                <a:solidFill>
                  <a:schemeClr val="bg1"/>
                </a:solidFill>
              </a:rPr>
              <a:t>?</a:t>
            </a:r>
          </a:p>
        </p:txBody>
      </p:sp>
      <p:sp>
        <p:nvSpPr>
          <p:cNvPr id="40" name="TextBox 39">
            <a:extLst>
              <a:ext uri="{FF2B5EF4-FFF2-40B4-BE49-F238E27FC236}">
                <a16:creationId xmlns:a16="http://schemas.microsoft.com/office/drawing/2014/main" id="{DDE2F94E-4239-386D-559D-E5DBC9E2FDB8}"/>
              </a:ext>
            </a:extLst>
          </p:cNvPr>
          <p:cNvSpPr txBox="1"/>
          <p:nvPr/>
        </p:nvSpPr>
        <p:spPr>
          <a:xfrm>
            <a:off x="11290711" y="365956"/>
            <a:ext cx="452798" cy="373050"/>
          </a:xfrm>
          <a:prstGeom prst="rect">
            <a:avLst/>
          </a:prstGeom>
          <a:noFill/>
        </p:spPr>
        <p:txBody>
          <a:bodyPr wrap="square" rtlCol="0">
            <a:spAutoFit/>
          </a:bodyPr>
          <a:lstStyle/>
          <a:p>
            <a:r>
              <a:rPr lang="en-US" dirty="0">
                <a:solidFill>
                  <a:schemeClr val="bg1"/>
                </a:solidFill>
              </a:rPr>
              <a:t>[1]</a:t>
            </a:r>
          </a:p>
        </p:txBody>
      </p:sp>
      <p:sp>
        <p:nvSpPr>
          <p:cNvPr id="41" name="TextBox 40">
            <a:extLst>
              <a:ext uri="{FF2B5EF4-FFF2-40B4-BE49-F238E27FC236}">
                <a16:creationId xmlns:a16="http://schemas.microsoft.com/office/drawing/2014/main" id="{1D798246-EA7D-3CE9-491C-46B0A335E3E6}"/>
              </a:ext>
            </a:extLst>
          </p:cNvPr>
          <p:cNvSpPr txBox="1"/>
          <p:nvPr/>
        </p:nvSpPr>
        <p:spPr>
          <a:xfrm>
            <a:off x="-14688" y="6231440"/>
            <a:ext cx="12096091" cy="707886"/>
          </a:xfrm>
          <a:prstGeom prst="rect">
            <a:avLst/>
          </a:prstGeom>
          <a:noFill/>
        </p:spPr>
        <p:txBody>
          <a:bodyPr wrap="square" rtlCol="0">
            <a:spAutoFit/>
          </a:bodyPr>
          <a:lstStyle/>
          <a:p>
            <a:r>
              <a:rPr lang="en-US" sz="1000" b="0" i="0" u="none" strike="noStrike" dirty="0">
                <a:solidFill>
                  <a:schemeClr val="bg1"/>
                </a:solidFill>
                <a:effectLst/>
                <a:latin typeface="Arial" panose="020B0604020202020204" pitchFamily="34" charset="0"/>
              </a:rPr>
              <a:t>[1] Th., R., A. C., C., &amp; C., M. (2013, October 15). </a:t>
            </a:r>
            <a:r>
              <a:rPr lang="en-US" sz="1000" b="0" i="1" u="none" strike="noStrike" dirty="0">
                <a:solidFill>
                  <a:schemeClr val="bg1"/>
                </a:solidFill>
                <a:effectLst/>
                <a:latin typeface="Arial" panose="020B0604020202020204" pitchFamily="34" charset="0"/>
              </a:rPr>
              <a:t>Classical be stars: Rapidly Rotating B Stars with Viscous Keplerian </a:t>
            </a:r>
            <a:r>
              <a:rPr lang="en-US" sz="1000" b="0" i="1" u="none" strike="noStrike" dirty="0" err="1">
                <a:solidFill>
                  <a:schemeClr val="bg1"/>
                </a:solidFill>
                <a:effectLst/>
                <a:latin typeface="Arial" panose="020B0604020202020204" pitchFamily="34" charset="0"/>
              </a:rPr>
              <a:t>Decretion</a:t>
            </a:r>
            <a:r>
              <a:rPr lang="en-US" sz="1000" b="0" i="1" u="none" strike="noStrike" dirty="0">
                <a:solidFill>
                  <a:schemeClr val="bg1"/>
                </a:solidFill>
                <a:effectLst/>
                <a:latin typeface="Arial" panose="020B0604020202020204" pitchFamily="34" charset="0"/>
              </a:rPr>
              <a:t> Disks</a:t>
            </a:r>
            <a:r>
              <a:rPr lang="en-US" sz="1000" b="0" i="0" u="none" strike="noStrike" dirty="0">
                <a:solidFill>
                  <a:schemeClr val="bg1"/>
                </a:solidFill>
                <a:effectLst/>
                <a:latin typeface="Arial" panose="020B0604020202020204" pitchFamily="34" charset="0"/>
              </a:rPr>
              <a:t>. arXiv.org </a:t>
            </a:r>
          </a:p>
          <a:p>
            <a:r>
              <a:rPr lang="en-US" sz="1000" b="0" i="0" u="none" strike="noStrike" dirty="0">
                <a:solidFill>
                  <a:schemeClr val="bg1"/>
                </a:solidFill>
                <a:effectLst/>
                <a:latin typeface="Arial" panose="020B0604020202020204" pitchFamily="34" charset="0"/>
              </a:rPr>
              <a:t>[2] </a:t>
            </a:r>
            <a:r>
              <a:rPr lang="en-US" sz="1000" b="0" i="0" u="none" strike="noStrike" dirty="0" err="1">
                <a:solidFill>
                  <a:schemeClr val="bg1"/>
                </a:solidFill>
                <a:effectLst/>
                <a:latin typeface="Arial" panose="020B0604020202020204" pitchFamily="34" charset="0"/>
              </a:rPr>
              <a:t>Haiqi</a:t>
            </a:r>
            <a:r>
              <a:rPr lang="en-US" sz="1000" b="0" i="0" u="none" strike="noStrike" dirty="0">
                <a:solidFill>
                  <a:schemeClr val="bg1"/>
                </a:solidFill>
                <a:effectLst/>
                <a:latin typeface="Arial" panose="020B0604020202020204" pitchFamily="34" charset="0"/>
              </a:rPr>
              <a:t>, C., Adela, R., Jorge, S., &amp; Yoji, K. (1989, December 15). </a:t>
            </a:r>
            <a:r>
              <a:rPr lang="en-US" sz="1000" b="0" i="1" u="none" strike="noStrike" dirty="0">
                <a:solidFill>
                  <a:schemeClr val="bg1"/>
                </a:solidFill>
                <a:effectLst/>
                <a:latin typeface="Arial" panose="020B0604020202020204" pitchFamily="34" charset="0"/>
              </a:rPr>
              <a:t>Analysis of the velocity law in the wind of the be star Lambda Pavonis</a:t>
            </a:r>
            <a:r>
              <a:rPr lang="en-US" sz="1000" b="0" i="0" u="none" strike="noStrike" dirty="0">
                <a:solidFill>
                  <a:schemeClr val="bg1"/>
                </a:solidFill>
                <a:effectLst/>
                <a:latin typeface="Arial" panose="020B0604020202020204" pitchFamily="34" charset="0"/>
              </a:rPr>
              <a:t>. NASA/ADS</a:t>
            </a:r>
            <a:endParaRPr lang="en-US" sz="1000" dirty="0">
              <a:solidFill>
                <a:srgbClr val="000000"/>
              </a:solidFill>
              <a:latin typeface="Arial" panose="020B0604020202020204" pitchFamily="34" charset="0"/>
            </a:endParaRPr>
          </a:p>
          <a:p>
            <a:r>
              <a:rPr lang="en-US" sz="1000" b="0" i="0" u="none" strike="noStrike" dirty="0">
                <a:solidFill>
                  <a:schemeClr val="bg1"/>
                </a:solidFill>
                <a:effectLst/>
                <a:latin typeface="Arial" panose="020B0604020202020204" pitchFamily="34" charset="0"/>
              </a:rPr>
              <a:t>[3] </a:t>
            </a:r>
            <a:r>
              <a:rPr lang="en-US" sz="1000" b="0" i="0" u="none" strike="noStrike" dirty="0" err="1">
                <a:solidFill>
                  <a:schemeClr val="bg1"/>
                </a:solidFill>
                <a:effectLst/>
                <a:latin typeface="Arial" panose="020B0604020202020204" pitchFamily="34" charset="0"/>
              </a:rPr>
              <a:t>Ghoreyshi</a:t>
            </a:r>
            <a:r>
              <a:rPr lang="en-US" sz="1000" b="0" i="0" u="none" strike="noStrike" dirty="0">
                <a:solidFill>
                  <a:schemeClr val="bg1"/>
                </a:solidFill>
                <a:effectLst/>
                <a:latin typeface="Arial" panose="020B0604020202020204" pitchFamily="34" charset="0"/>
              </a:rPr>
              <a:t>, M. R., Carciofi, A. C., &amp; </a:t>
            </a:r>
            <a:r>
              <a:rPr lang="en-US" sz="1000" b="0" i="0" u="none" strike="noStrike" dirty="0" err="1">
                <a:solidFill>
                  <a:schemeClr val="bg1"/>
                </a:solidFill>
                <a:effectLst/>
                <a:latin typeface="Arial" panose="020B0604020202020204" pitchFamily="34" charset="0"/>
              </a:rPr>
              <a:t>Rímulo</a:t>
            </a:r>
            <a:r>
              <a:rPr lang="en-US" sz="1000" b="0" i="0" u="none" strike="noStrike" dirty="0">
                <a:solidFill>
                  <a:schemeClr val="bg1"/>
                </a:solidFill>
                <a:effectLst/>
                <a:latin typeface="Arial" panose="020B0604020202020204" pitchFamily="34" charset="0"/>
              </a:rPr>
              <a:t>, L. R. (2018, June 18). </a:t>
            </a:r>
            <a:r>
              <a:rPr lang="en-US" sz="1000" b="0" i="1" u="none" strike="noStrike" dirty="0">
                <a:solidFill>
                  <a:schemeClr val="bg1"/>
                </a:solidFill>
                <a:effectLst/>
                <a:latin typeface="Arial" panose="020B0604020202020204" pitchFamily="34" charset="0"/>
              </a:rPr>
              <a:t>The life cycles of Be viscous </a:t>
            </a:r>
            <a:r>
              <a:rPr lang="en-US" sz="1000" b="0" i="1" u="none" strike="noStrike" dirty="0" err="1">
                <a:solidFill>
                  <a:schemeClr val="bg1"/>
                </a:solidFill>
                <a:effectLst/>
                <a:latin typeface="Arial" panose="020B0604020202020204" pitchFamily="34" charset="0"/>
              </a:rPr>
              <a:t>decretion</a:t>
            </a:r>
            <a:r>
              <a:rPr lang="en-US" sz="1000" b="0" i="1" u="none" strike="noStrike" dirty="0">
                <a:solidFill>
                  <a:schemeClr val="bg1"/>
                </a:solidFill>
                <a:effectLst/>
                <a:latin typeface="Arial" panose="020B0604020202020204" pitchFamily="34" charset="0"/>
              </a:rPr>
              <a:t> discs: The case of ω </a:t>
            </a:r>
            <a:r>
              <a:rPr lang="en-US" sz="1000" b="0" i="1" u="none" strike="noStrike" dirty="0" err="1">
                <a:solidFill>
                  <a:schemeClr val="bg1"/>
                </a:solidFill>
                <a:effectLst/>
                <a:latin typeface="Arial" panose="020B0604020202020204" pitchFamily="34" charset="0"/>
              </a:rPr>
              <a:t>CMa</a:t>
            </a:r>
            <a:r>
              <a:rPr lang="en-US" sz="1000" b="0" i="0" u="none" strike="noStrike" dirty="0">
                <a:solidFill>
                  <a:schemeClr val="bg1"/>
                </a:solidFill>
                <a:effectLst/>
                <a:latin typeface="Arial" panose="020B0604020202020204" pitchFamily="34" charset="0"/>
              </a:rPr>
              <a:t>. Academic.oup.com. </a:t>
            </a:r>
            <a:endParaRPr lang="en-US" sz="1000" b="0" dirty="0">
              <a:effectLst/>
            </a:endParaRPr>
          </a:p>
          <a:p>
            <a:endParaRPr lang="en-US" sz="1000" dirty="0"/>
          </a:p>
        </p:txBody>
      </p:sp>
      <p:sp>
        <p:nvSpPr>
          <p:cNvPr id="42" name="TextBox 41">
            <a:extLst>
              <a:ext uri="{FF2B5EF4-FFF2-40B4-BE49-F238E27FC236}">
                <a16:creationId xmlns:a16="http://schemas.microsoft.com/office/drawing/2014/main" id="{C2F199BF-D372-2278-41BD-F7B4727A9B52}"/>
              </a:ext>
            </a:extLst>
          </p:cNvPr>
          <p:cNvSpPr txBox="1"/>
          <p:nvPr/>
        </p:nvSpPr>
        <p:spPr>
          <a:xfrm>
            <a:off x="11288557" y="390861"/>
            <a:ext cx="452798" cy="373050"/>
          </a:xfrm>
          <a:prstGeom prst="rect">
            <a:avLst/>
          </a:prstGeom>
          <a:noFill/>
        </p:spPr>
        <p:txBody>
          <a:bodyPr wrap="square" rtlCol="0">
            <a:spAutoFit/>
          </a:bodyPr>
          <a:lstStyle/>
          <a:p>
            <a:r>
              <a:rPr lang="en-US" dirty="0">
                <a:solidFill>
                  <a:schemeClr val="bg1"/>
                </a:solidFill>
              </a:rPr>
              <a:t>[2]</a:t>
            </a:r>
          </a:p>
        </p:txBody>
      </p:sp>
      <p:sp>
        <p:nvSpPr>
          <p:cNvPr id="43" name="TextBox 42">
            <a:extLst>
              <a:ext uri="{FF2B5EF4-FFF2-40B4-BE49-F238E27FC236}">
                <a16:creationId xmlns:a16="http://schemas.microsoft.com/office/drawing/2014/main" id="{D28C63AB-E160-24E4-CEE6-3DA6A08A1D9F}"/>
              </a:ext>
            </a:extLst>
          </p:cNvPr>
          <p:cNvSpPr txBox="1"/>
          <p:nvPr/>
        </p:nvSpPr>
        <p:spPr>
          <a:xfrm>
            <a:off x="11286403" y="375562"/>
            <a:ext cx="452798" cy="373050"/>
          </a:xfrm>
          <a:prstGeom prst="rect">
            <a:avLst/>
          </a:prstGeom>
          <a:noFill/>
        </p:spPr>
        <p:txBody>
          <a:bodyPr wrap="square" rtlCol="0">
            <a:spAutoFit/>
          </a:bodyPr>
          <a:lstStyle/>
          <a:p>
            <a:r>
              <a:rPr lang="en-US" dirty="0">
                <a:solidFill>
                  <a:schemeClr val="bg1"/>
                </a:solidFill>
              </a:rPr>
              <a:t>[3]</a:t>
            </a:r>
          </a:p>
        </p:txBody>
      </p:sp>
      <p:cxnSp>
        <p:nvCxnSpPr>
          <p:cNvPr id="24" name="Straight Arrow Connector 23">
            <a:extLst>
              <a:ext uri="{FF2B5EF4-FFF2-40B4-BE49-F238E27FC236}">
                <a16:creationId xmlns:a16="http://schemas.microsoft.com/office/drawing/2014/main" id="{C51D2534-0E73-C106-2F2C-B53FE583411B}"/>
              </a:ext>
            </a:extLst>
          </p:cNvPr>
          <p:cNvCxnSpPr>
            <a:cxnSpLocks/>
          </p:cNvCxnSpPr>
          <p:nvPr/>
        </p:nvCxnSpPr>
        <p:spPr>
          <a:xfrm flipH="1">
            <a:off x="4849091" y="2474164"/>
            <a:ext cx="1802494" cy="12272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47F7C76-C4CE-25A5-C959-A715D0F87C69}"/>
              </a:ext>
            </a:extLst>
          </p:cNvPr>
          <p:cNvSpPr txBox="1"/>
          <p:nvPr/>
        </p:nvSpPr>
        <p:spPr>
          <a:xfrm>
            <a:off x="4153946" y="1077670"/>
            <a:ext cx="3898791" cy="523220"/>
          </a:xfrm>
          <a:prstGeom prst="rect">
            <a:avLst/>
          </a:prstGeom>
          <a:noFill/>
        </p:spPr>
        <p:txBody>
          <a:bodyPr wrap="square" rtlCol="0">
            <a:spAutoFit/>
          </a:bodyPr>
          <a:lstStyle/>
          <a:p>
            <a:r>
              <a:rPr lang="en-US" sz="2800" dirty="0">
                <a:solidFill>
                  <a:schemeClr val="bg1"/>
                </a:solidFill>
              </a:rPr>
              <a:t>Lambda Pavonis: B2 </a:t>
            </a:r>
            <a:r>
              <a:rPr lang="en-US" sz="2800" dirty="0" err="1">
                <a:solidFill>
                  <a:schemeClr val="bg1"/>
                </a:solidFill>
              </a:rPr>
              <a:t>IIIe</a:t>
            </a:r>
            <a:endParaRPr lang="en-US" sz="2800" dirty="0">
              <a:solidFill>
                <a:schemeClr val="bg1"/>
              </a:solidFill>
            </a:endParaRPr>
          </a:p>
        </p:txBody>
      </p:sp>
    </p:spTree>
    <p:extLst>
      <p:ext uri="{BB962C8B-B14F-4D97-AF65-F5344CB8AC3E}">
        <p14:creationId xmlns:p14="http://schemas.microsoft.com/office/powerpoint/2010/main" val="278421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34" grpId="0"/>
      <p:bldP spid="34" grpId="1"/>
      <p:bldP spid="37" grpId="0"/>
      <p:bldP spid="39" grpId="0"/>
      <p:bldP spid="40" grpId="0"/>
      <p:bldP spid="40" grpId="1"/>
      <p:bldP spid="42" grpId="0"/>
      <p:bldP spid="42" grpId="1"/>
      <p:bldP spid="43"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Black - Simple English Wikipedia, the free encyclopedia">
            <a:extLst>
              <a:ext uri="{FF2B5EF4-FFF2-40B4-BE49-F238E27FC236}">
                <a16:creationId xmlns:a16="http://schemas.microsoft.com/office/drawing/2014/main" id="{4AA764D3-7AEE-8DF4-95C4-AC40D5550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
            <a:ext cx="12192000" cy="687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1E4A8A-5865-52C9-A9CC-36E6832F3A4D}"/>
              </a:ext>
            </a:extLst>
          </p:cNvPr>
          <p:cNvSpPr>
            <a:spLocks noGrp="1"/>
          </p:cNvSpPr>
          <p:nvPr>
            <p:ph type="title"/>
          </p:nvPr>
        </p:nvSpPr>
        <p:spPr>
          <a:xfrm>
            <a:off x="0" y="0"/>
            <a:ext cx="4094327" cy="783450"/>
          </a:xfrm>
        </p:spPr>
        <p:txBody>
          <a:bodyPr>
            <a:normAutofit fontScale="90000"/>
          </a:bodyPr>
          <a:lstStyle/>
          <a:p>
            <a:r>
              <a:rPr lang="en-US" dirty="0">
                <a:solidFill>
                  <a:schemeClr val="bg1"/>
                </a:solidFill>
              </a:rPr>
              <a:t>Methods - Spectra</a:t>
            </a:r>
          </a:p>
        </p:txBody>
      </p:sp>
      <p:pic>
        <p:nvPicPr>
          <p:cNvPr id="8" name="Picture 7" descr="A graph of a graph of a wave&#10;&#10;Description automatically generated with medium confidence">
            <a:extLst>
              <a:ext uri="{FF2B5EF4-FFF2-40B4-BE49-F238E27FC236}">
                <a16:creationId xmlns:a16="http://schemas.microsoft.com/office/drawing/2014/main" id="{23145ED9-5E89-85CC-4486-BDB8818E9ABB}"/>
              </a:ext>
            </a:extLst>
          </p:cNvPr>
          <p:cNvPicPr>
            <a:picLocks noChangeAspect="1"/>
          </p:cNvPicPr>
          <p:nvPr/>
        </p:nvPicPr>
        <p:blipFill rotWithShape="1">
          <a:blip r:embed="rId4">
            <a:extLst>
              <a:ext uri="{28A0092B-C50C-407E-A947-70E740481C1C}">
                <a14:useLocalDpi xmlns:a14="http://schemas.microsoft.com/office/drawing/2010/main" val="0"/>
              </a:ext>
            </a:extLst>
          </a:blip>
          <a:srcRect l="3422" t="4541" r="8184"/>
          <a:stretch/>
        </p:blipFill>
        <p:spPr>
          <a:xfrm>
            <a:off x="143690" y="940525"/>
            <a:ext cx="5952309" cy="4821119"/>
          </a:xfrm>
          <a:prstGeom prst="rect">
            <a:avLst/>
          </a:prstGeom>
        </p:spPr>
      </p:pic>
      <p:pic>
        <p:nvPicPr>
          <p:cNvPr id="12" name="Picture 11" descr="A graph of a graph&#10;&#10;Description automatically generated with medium confidence">
            <a:extLst>
              <a:ext uri="{FF2B5EF4-FFF2-40B4-BE49-F238E27FC236}">
                <a16:creationId xmlns:a16="http://schemas.microsoft.com/office/drawing/2014/main" id="{E052FA15-6C0E-CE03-03A1-F68D147E1827}"/>
              </a:ext>
            </a:extLst>
          </p:cNvPr>
          <p:cNvPicPr>
            <a:picLocks noChangeAspect="1"/>
          </p:cNvPicPr>
          <p:nvPr/>
        </p:nvPicPr>
        <p:blipFill rotWithShape="1">
          <a:blip r:embed="rId5">
            <a:extLst>
              <a:ext uri="{28A0092B-C50C-407E-A947-70E740481C1C}">
                <a14:useLocalDpi xmlns:a14="http://schemas.microsoft.com/office/drawing/2010/main" val="0"/>
              </a:ext>
            </a:extLst>
          </a:blip>
          <a:srcRect l="3423" t="6102" r="7515"/>
          <a:stretch/>
        </p:blipFill>
        <p:spPr>
          <a:xfrm>
            <a:off x="6239689" y="2142309"/>
            <a:ext cx="5848100" cy="4624251"/>
          </a:xfrm>
          <a:prstGeom prst="rect">
            <a:avLst/>
          </a:prstGeom>
        </p:spPr>
      </p:pic>
    </p:spTree>
    <p:extLst>
      <p:ext uri="{BB962C8B-B14F-4D97-AF65-F5344CB8AC3E}">
        <p14:creationId xmlns:p14="http://schemas.microsoft.com/office/powerpoint/2010/main" val="419377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 - Simple English Wikipedia, the free encyclopedia">
            <a:extLst>
              <a:ext uri="{FF2B5EF4-FFF2-40B4-BE49-F238E27FC236}">
                <a16:creationId xmlns:a16="http://schemas.microsoft.com/office/drawing/2014/main" id="{611C24D5-B5B5-5852-5AC3-E146F43FE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
            <a:ext cx="12192000" cy="687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CF9851-DD9B-1798-D823-C0BDEE7C9CE8}"/>
              </a:ext>
            </a:extLst>
          </p:cNvPr>
          <p:cNvSpPr>
            <a:spLocks noGrp="1"/>
          </p:cNvSpPr>
          <p:nvPr>
            <p:ph type="title"/>
          </p:nvPr>
        </p:nvSpPr>
        <p:spPr>
          <a:xfrm>
            <a:off x="0" y="0"/>
            <a:ext cx="4945379" cy="681037"/>
          </a:xfrm>
        </p:spPr>
        <p:txBody>
          <a:bodyPr>
            <a:normAutofit fontScale="90000"/>
          </a:bodyPr>
          <a:lstStyle/>
          <a:p>
            <a:r>
              <a:rPr lang="en-US" dirty="0">
                <a:solidFill>
                  <a:schemeClr val="bg1"/>
                </a:solidFill>
              </a:rPr>
              <a:t>Methods - Time Series</a:t>
            </a:r>
          </a:p>
        </p:txBody>
      </p:sp>
      <p:sp>
        <p:nvSpPr>
          <p:cNvPr id="5" name="TextBox 4">
            <a:extLst>
              <a:ext uri="{FF2B5EF4-FFF2-40B4-BE49-F238E27FC236}">
                <a16:creationId xmlns:a16="http://schemas.microsoft.com/office/drawing/2014/main" id="{8D7902EF-13C2-D8AA-D712-508BD4E51598}"/>
              </a:ext>
            </a:extLst>
          </p:cNvPr>
          <p:cNvSpPr txBox="1"/>
          <p:nvPr/>
        </p:nvSpPr>
        <p:spPr>
          <a:xfrm>
            <a:off x="-2" y="6225012"/>
            <a:ext cx="11051179" cy="646331"/>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Calibri" panose="020F0502020204030204" pitchFamily="34" charset="0"/>
              </a:rPr>
              <a:t>[4] Levenhagen, R. S., Leister, N. V., &amp; </a:t>
            </a:r>
            <a:r>
              <a:rPr lang="en-US" sz="1800" dirty="0" err="1">
                <a:solidFill>
                  <a:schemeClr val="bg1"/>
                </a:solidFill>
                <a:effectLst/>
                <a:latin typeface="Arial" panose="020B0604020202020204" pitchFamily="34" charset="0"/>
                <a:ea typeface="Calibri" panose="020F0502020204030204" pitchFamily="34" charset="0"/>
              </a:rPr>
              <a:t>Künzel</a:t>
            </a:r>
            <a:r>
              <a:rPr lang="en-US" sz="1800" dirty="0">
                <a:solidFill>
                  <a:schemeClr val="bg1"/>
                </a:solidFill>
                <a:effectLst/>
                <a:latin typeface="Arial" panose="020B0604020202020204" pitchFamily="34" charset="0"/>
                <a:ea typeface="Calibri" panose="020F0502020204030204" pitchFamily="34" charset="0"/>
              </a:rPr>
              <a:t>, R. (2011, January 26). </a:t>
            </a:r>
            <a:r>
              <a:rPr lang="en-US" sz="1800" i="1" dirty="0">
                <a:solidFill>
                  <a:schemeClr val="bg1"/>
                </a:solidFill>
                <a:effectLst/>
                <a:latin typeface="Arial" panose="020B0604020202020204" pitchFamily="34" charset="0"/>
                <a:ea typeface="Calibri" panose="020F0502020204030204" pitchFamily="34" charset="0"/>
              </a:rPr>
              <a:t>Spectroscopic variabilities in λ Pavonis</a:t>
            </a:r>
            <a:r>
              <a:rPr lang="en-US" sz="1800" dirty="0">
                <a:solidFill>
                  <a:schemeClr val="bg1"/>
                </a:solidFill>
                <a:effectLst/>
                <a:latin typeface="Arial" panose="020B0604020202020204" pitchFamily="34" charset="0"/>
                <a:ea typeface="Calibri" panose="020F0502020204030204" pitchFamily="34" charset="0"/>
              </a:rPr>
              <a:t>. NASA/ADS.</a:t>
            </a:r>
            <a:endParaRPr lang="en-US" dirty="0">
              <a:solidFill>
                <a:schemeClr val="bg1"/>
              </a:solidFill>
            </a:endParaRPr>
          </a:p>
        </p:txBody>
      </p:sp>
      <p:pic>
        <p:nvPicPr>
          <p:cNvPr id="7" name="Picture 6" descr="A graph of a graph of a plane&#10;&#10;Description automatically generated with medium confidence">
            <a:extLst>
              <a:ext uri="{FF2B5EF4-FFF2-40B4-BE49-F238E27FC236}">
                <a16:creationId xmlns:a16="http://schemas.microsoft.com/office/drawing/2014/main" id="{014627B1-8B7C-C8E0-6197-177CFDA3A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41201"/>
            <a:ext cx="5394960" cy="5691214"/>
          </a:xfrm>
          <a:prstGeom prst="rect">
            <a:avLst/>
          </a:prstGeom>
        </p:spPr>
      </p:pic>
      <p:pic>
        <p:nvPicPr>
          <p:cNvPr id="11" name="Picture 10" descr="A graph of a plane&#10;&#10;Description automatically generated with medium confidence">
            <a:extLst>
              <a:ext uri="{FF2B5EF4-FFF2-40B4-BE49-F238E27FC236}">
                <a16:creationId xmlns:a16="http://schemas.microsoft.com/office/drawing/2014/main" id="{11A58D33-9247-3CB6-5ED4-32E613016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55" y="816994"/>
            <a:ext cx="4945379" cy="5115421"/>
          </a:xfrm>
          <a:prstGeom prst="rect">
            <a:avLst/>
          </a:prstGeom>
        </p:spPr>
      </p:pic>
      <p:sp>
        <p:nvSpPr>
          <p:cNvPr id="12" name="TextBox 11">
            <a:extLst>
              <a:ext uri="{FF2B5EF4-FFF2-40B4-BE49-F238E27FC236}">
                <a16:creationId xmlns:a16="http://schemas.microsoft.com/office/drawing/2014/main" id="{F130722E-1762-A7F2-12ED-0EB757D5BF53}"/>
              </a:ext>
            </a:extLst>
          </p:cNvPr>
          <p:cNvSpPr txBox="1"/>
          <p:nvPr/>
        </p:nvSpPr>
        <p:spPr>
          <a:xfrm>
            <a:off x="353786" y="5612752"/>
            <a:ext cx="692332" cy="369332"/>
          </a:xfrm>
          <a:prstGeom prst="rect">
            <a:avLst/>
          </a:prstGeom>
          <a:noFill/>
        </p:spPr>
        <p:txBody>
          <a:bodyPr wrap="square" rtlCol="0">
            <a:spAutoFit/>
          </a:bodyPr>
          <a:lstStyle/>
          <a:p>
            <a:r>
              <a:rPr lang="en-US" dirty="0">
                <a:solidFill>
                  <a:schemeClr val="bg1"/>
                </a:solidFill>
              </a:rPr>
              <a:t>[4]</a:t>
            </a:r>
          </a:p>
        </p:txBody>
      </p:sp>
      <p:sp>
        <p:nvSpPr>
          <p:cNvPr id="14" name="TextBox 13">
            <a:extLst>
              <a:ext uri="{FF2B5EF4-FFF2-40B4-BE49-F238E27FC236}">
                <a16:creationId xmlns:a16="http://schemas.microsoft.com/office/drawing/2014/main" id="{0A26F1EE-C4AC-529B-1005-2A1BB86E0D0A}"/>
              </a:ext>
            </a:extLst>
          </p:cNvPr>
          <p:cNvSpPr txBox="1"/>
          <p:nvPr/>
        </p:nvSpPr>
        <p:spPr>
          <a:xfrm>
            <a:off x="11423468" y="5628284"/>
            <a:ext cx="692332"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99512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 - Simple English Wikipedia, the free encyclopedia">
            <a:extLst>
              <a:ext uri="{FF2B5EF4-FFF2-40B4-BE49-F238E27FC236}">
                <a16:creationId xmlns:a16="http://schemas.microsoft.com/office/drawing/2014/main" id="{2CD246B1-48C1-543B-920C-506562281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
            <a:ext cx="12192000" cy="687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2D41AC-B660-F8D9-4DD6-4B08AF523536}"/>
              </a:ext>
            </a:extLst>
          </p:cNvPr>
          <p:cNvSpPr>
            <a:spLocks noGrp="1"/>
          </p:cNvSpPr>
          <p:nvPr>
            <p:ph type="title"/>
          </p:nvPr>
        </p:nvSpPr>
        <p:spPr>
          <a:xfrm>
            <a:off x="0" y="7188"/>
            <a:ext cx="5718412" cy="601526"/>
          </a:xfrm>
        </p:spPr>
        <p:txBody>
          <a:bodyPr>
            <a:normAutofit fontScale="90000"/>
          </a:bodyPr>
          <a:lstStyle/>
          <a:p>
            <a:r>
              <a:rPr lang="en-US" dirty="0">
                <a:solidFill>
                  <a:schemeClr val="bg1"/>
                </a:solidFill>
              </a:rPr>
              <a:t>Methods- Fourier Analysis</a:t>
            </a:r>
          </a:p>
        </p:txBody>
      </p:sp>
      <p:pic>
        <p:nvPicPr>
          <p:cNvPr id="6" name="Picture 5" descr="A graph on a white background&#10;&#10;Description automatically generated">
            <a:extLst>
              <a:ext uri="{FF2B5EF4-FFF2-40B4-BE49-F238E27FC236}">
                <a16:creationId xmlns:a16="http://schemas.microsoft.com/office/drawing/2014/main" id="{3A80F67B-F13A-3A18-CE39-5AF2A1276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08" y="3740041"/>
            <a:ext cx="10639984" cy="2936418"/>
          </a:xfrm>
          <a:prstGeom prst="rect">
            <a:avLst/>
          </a:prstGeom>
        </p:spPr>
      </p:pic>
      <p:pic>
        <p:nvPicPr>
          <p:cNvPr id="8" name="Picture 7" descr="A graph showing a graph&#10;&#10;Description automatically generated with medium confidence">
            <a:extLst>
              <a:ext uri="{FF2B5EF4-FFF2-40B4-BE49-F238E27FC236}">
                <a16:creationId xmlns:a16="http://schemas.microsoft.com/office/drawing/2014/main" id="{86A4ABA4-980D-E3FE-E0EF-25CD52AC6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008" y="654946"/>
            <a:ext cx="10639984" cy="2968793"/>
          </a:xfrm>
          <a:prstGeom prst="rect">
            <a:avLst/>
          </a:prstGeom>
        </p:spPr>
      </p:pic>
    </p:spTree>
    <p:extLst>
      <p:ext uri="{BB962C8B-B14F-4D97-AF65-F5344CB8AC3E}">
        <p14:creationId xmlns:p14="http://schemas.microsoft.com/office/powerpoint/2010/main" val="219957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 - Simple English Wikipedia, the free encyclopedia">
            <a:extLst>
              <a:ext uri="{FF2B5EF4-FFF2-40B4-BE49-F238E27FC236}">
                <a16:creationId xmlns:a16="http://schemas.microsoft.com/office/drawing/2014/main" id="{0CB52010-DAF8-609D-F958-33B518CF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
            <a:ext cx="12192000" cy="687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2E995F-6436-7764-E1C5-EC4D254ECF12}"/>
              </a:ext>
            </a:extLst>
          </p:cNvPr>
          <p:cNvSpPr>
            <a:spLocks noGrp="1"/>
          </p:cNvSpPr>
          <p:nvPr>
            <p:ph type="title"/>
          </p:nvPr>
        </p:nvSpPr>
        <p:spPr>
          <a:xfrm>
            <a:off x="0" y="0"/>
            <a:ext cx="1905000" cy="653778"/>
          </a:xfrm>
        </p:spPr>
        <p:txBody>
          <a:bodyPr>
            <a:normAutofit fontScale="90000"/>
          </a:bodyPr>
          <a:lstStyle/>
          <a:p>
            <a:r>
              <a:rPr lang="en-US" dirty="0">
                <a:solidFill>
                  <a:schemeClr val="bg1"/>
                </a:solidFill>
              </a:rPr>
              <a:t>Results</a:t>
            </a:r>
          </a:p>
        </p:txBody>
      </p:sp>
      <p:pic>
        <p:nvPicPr>
          <p:cNvPr id="6" name="Picture 5" descr="A graph of different colored lines&#10;&#10;Description automatically generated">
            <a:extLst>
              <a:ext uri="{FF2B5EF4-FFF2-40B4-BE49-F238E27FC236}">
                <a16:creationId xmlns:a16="http://schemas.microsoft.com/office/drawing/2014/main" id="{9C791A91-B4F2-3F78-2034-6A553EAEA264}"/>
              </a:ext>
            </a:extLst>
          </p:cNvPr>
          <p:cNvPicPr>
            <a:picLocks noChangeAspect="1"/>
          </p:cNvPicPr>
          <p:nvPr/>
        </p:nvPicPr>
        <p:blipFill rotWithShape="1">
          <a:blip r:embed="rId4">
            <a:extLst>
              <a:ext uri="{28A0092B-C50C-407E-A947-70E740481C1C}">
                <a14:useLocalDpi xmlns:a14="http://schemas.microsoft.com/office/drawing/2010/main" val="0"/>
              </a:ext>
            </a:extLst>
          </a:blip>
          <a:srcRect l="3423" t="5506" r="7962" b="1638"/>
          <a:stretch/>
        </p:blipFill>
        <p:spPr>
          <a:xfrm>
            <a:off x="235131" y="822960"/>
            <a:ext cx="5185954" cy="4075612"/>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1AED8456-D985-2A6B-6FF4-0A2DCC637286}"/>
              </a:ext>
            </a:extLst>
          </p:cNvPr>
          <p:cNvPicPr>
            <a:picLocks noChangeAspect="1"/>
          </p:cNvPicPr>
          <p:nvPr/>
        </p:nvPicPr>
        <p:blipFill rotWithShape="1">
          <a:blip r:embed="rId5">
            <a:extLst>
              <a:ext uri="{28A0092B-C50C-407E-A947-70E740481C1C}">
                <a14:useLocalDpi xmlns:a14="http://schemas.microsoft.com/office/drawing/2010/main" val="0"/>
              </a:ext>
            </a:extLst>
          </a:blip>
          <a:srcRect l="3200" t="4910" r="8184"/>
          <a:stretch/>
        </p:blipFill>
        <p:spPr>
          <a:xfrm>
            <a:off x="6096000" y="1662864"/>
            <a:ext cx="5830389" cy="4692219"/>
          </a:xfrm>
          <a:prstGeom prst="rect">
            <a:avLst/>
          </a:prstGeom>
        </p:spPr>
      </p:pic>
    </p:spTree>
    <p:extLst>
      <p:ext uri="{BB962C8B-B14F-4D97-AF65-F5344CB8AC3E}">
        <p14:creationId xmlns:p14="http://schemas.microsoft.com/office/powerpoint/2010/main" val="363787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 - Simple English Wikipedia, the free encyclopedia">
            <a:extLst>
              <a:ext uri="{FF2B5EF4-FFF2-40B4-BE49-F238E27FC236}">
                <a16:creationId xmlns:a16="http://schemas.microsoft.com/office/drawing/2014/main" id="{0CB52010-DAF8-609D-F958-33B518CF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
            <a:ext cx="12192000" cy="687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2E995F-6436-7764-E1C5-EC4D254ECF12}"/>
              </a:ext>
            </a:extLst>
          </p:cNvPr>
          <p:cNvSpPr>
            <a:spLocks noGrp="1"/>
          </p:cNvSpPr>
          <p:nvPr>
            <p:ph type="title"/>
          </p:nvPr>
        </p:nvSpPr>
        <p:spPr>
          <a:xfrm>
            <a:off x="0" y="0"/>
            <a:ext cx="1905000" cy="653778"/>
          </a:xfrm>
        </p:spPr>
        <p:txBody>
          <a:bodyPr>
            <a:normAutofit fontScale="90000"/>
          </a:bodyPr>
          <a:lstStyle/>
          <a:p>
            <a:r>
              <a:rPr lang="en-US" dirty="0">
                <a:solidFill>
                  <a:schemeClr val="bg1"/>
                </a:solidFill>
              </a:rPr>
              <a:t>Results</a:t>
            </a:r>
          </a:p>
        </p:txBody>
      </p:sp>
      <p:pic>
        <p:nvPicPr>
          <p:cNvPr id="5" name="Picture 4" descr="A graph of a graph&#10;&#10;Description automatically generated with medium confidence">
            <a:extLst>
              <a:ext uri="{FF2B5EF4-FFF2-40B4-BE49-F238E27FC236}">
                <a16:creationId xmlns:a16="http://schemas.microsoft.com/office/drawing/2014/main" id="{50B2C6CD-55B3-FD4D-97BA-2BBBF59BB925}"/>
              </a:ext>
            </a:extLst>
          </p:cNvPr>
          <p:cNvPicPr>
            <a:picLocks noChangeAspect="1"/>
          </p:cNvPicPr>
          <p:nvPr/>
        </p:nvPicPr>
        <p:blipFill rotWithShape="1">
          <a:blip r:embed="rId4">
            <a:extLst>
              <a:ext uri="{28A0092B-C50C-407E-A947-70E740481C1C}">
                <a14:useLocalDpi xmlns:a14="http://schemas.microsoft.com/office/drawing/2010/main" val="0"/>
              </a:ext>
            </a:extLst>
          </a:blip>
          <a:srcRect l="2307" t="4910" r="6398"/>
          <a:stretch/>
        </p:blipFill>
        <p:spPr>
          <a:xfrm>
            <a:off x="6221685" y="2177061"/>
            <a:ext cx="5569131" cy="4350463"/>
          </a:xfrm>
          <a:prstGeom prst="rect">
            <a:avLst/>
          </a:prstGeom>
        </p:spPr>
      </p:pic>
      <p:pic>
        <p:nvPicPr>
          <p:cNvPr id="9" name="Picture 8" descr="A graph of a graph&#10;&#10;Description automatically generated with medium confidence">
            <a:extLst>
              <a:ext uri="{FF2B5EF4-FFF2-40B4-BE49-F238E27FC236}">
                <a16:creationId xmlns:a16="http://schemas.microsoft.com/office/drawing/2014/main" id="{86A6F34D-FC0A-9362-3417-68F995282FDA}"/>
              </a:ext>
            </a:extLst>
          </p:cNvPr>
          <p:cNvPicPr>
            <a:picLocks noChangeAspect="1"/>
          </p:cNvPicPr>
          <p:nvPr/>
        </p:nvPicPr>
        <p:blipFill rotWithShape="1">
          <a:blip r:embed="rId5">
            <a:extLst>
              <a:ext uri="{28A0092B-C50C-407E-A947-70E740481C1C}">
                <a14:useLocalDpi xmlns:a14="http://schemas.microsoft.com/office/drawing/2010/main" val="0"/>
              </a:ext>
            </a:extLst>
          </a:blip>
          <a:srcRect l="2530" t="4910" r="7738"/>
          <a:stretch/>
        </p:blipFill>
        <p:spPr>
          <a:xfrm>
            <a:off x="326277" y="859705"/>
            <a:ext cx="5569131" cy="4426217"/>
          </a:xfrm>
          <a:prstGeom prst="rect">
            <a:avLst/>
          </a:prstGeom>
        </p:spPr>
      </p:pic>
    </p:spTree>
    <p:extLst>
      <p:ext uri="{BB962C8B-B14F-4D97-AF65-F5344CB8AC3E}">
        <p14:creationId xmlns:p14="http://schemas.microsoft.com/office/powerpoint/2010/main" val="217378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 - Simple English Wikipedia, the free encyclopedia">
            <a:extLst>
              <a:ext uri="{FF2B5EF4-FFF2-40B4-BE49-F238E27FC236}">
                <a16:creationId xmlns:a16="http://schemas.microsoft.com/office/drawing/2014/main" id="{0CB52010-DAF8-609D-F958-33B518CF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
            <a:ext cx="12192000" cy="687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2E995F-6436-7764-E1C5-EC4D254ECF12}"/>
              </a:ext>
            </a:extLst>
          </p:cNvPr>
          <p:cNvSpPr>
            <a:spLocks noGrp="1"/>
          </p:cNvSpPr>
          <p:nvPr>
            <p:ph type="title"/>
          </p:nvPr>
        </p:nvSpPr>
        <p:spPr>
          <a:xfrm>
            <a:off x="0" y="0"/>
            <a:ext cx="1905000" cy="653778"/>
          </a:xfrm>
        </p:spPr>
        <p:txBody>
          <a:bodyPr>
            <a:normAutofit fontScale="90000"/>
          </a:bodyPr>
          <a:lstStyle/>
          <a:p>
            <a:r>
              <a:rPr lang="en-US" dirty="0">
                <a:solidFill>
                  <a:schemeClr val="bg1"/>
                </a:solidFill>
              </a:rPr>
              <a:t>Results</a:t>
            </a:r>
          </a:p>
        </p:txBody>
      </p:sp>
      <p:pic>
        <p:nvPicPr>
          <p:cNvPr id="6" name="Picture 5" descr="A graph of a graph&#10;&#10;Description automatically generated with medium confidence">
            <a:extLst>
              <a:ext uri="{FF2B5EF4-FFF2-40B4-BE49-F238E27FC236}">
                <a16:creationId xmlns:a16="http://schemas.microsoft.com/office/drawing/2014/main" id="{A85A177B-08EF-2257-6E42-B2EDB9CB0921}"/>
              </a:ext>
            </a:extLst>
          </p:cNvPr>
          <p:cNvPicPr>
            <a:picLocks noChangeAspect="1"/>
          </p:cNvPicPr>
          <p:nvPr/>
        </p:nvPicPr>
        <p:blipFill rotWithShape="1">
          <a:blip r:embed="rId4">
            <a:extLst>
              <a:ext uri="{28A0092B-C50C-407E-A947-70E740481C1C}">
                <a14:useLocalDpi xmlns:a14="http://schemas.microsoft.com/office/drawing/2010/main" val="0"/>
              </a:ext>
            </a:extLst>
          </a:blip>
          <a:srcRect l="3646" t="6399" r="8854"/>
          <a:stretch/>
        </p:blipFill>
        <p:spPr>
          <a:xfrm>
            <a:off x="156753" y="769210"/>
            <a:ext cx="5773783" cy="4632286"/>
          </a:xfrm>
          <a:prstGeom prst="rect">
            <a:avLst/>
          </a:prstGeom>
        </p:spPr>
      </p:pic>
      <p:pic>
        <p:nvPicPr>
          <p:cNvPr id="8" name="Picture 7" descr="A graph of blue and orange lines&#10;&#10;Description automatically generated">
            <a:extLst>
              <a:ext uri="{FF2B5EF4-FFF2-40B4-BE49-F238E27FC236}">
                <a16:creationId xmlns:a16="http://schemas.microsoft.com/office/drawing/2014/main" id="{E187770F-BB84-58E7-1026-01B8A8D67576}"/>
              </a:ext>
            </a:extLst>
          </p:cNvPr>
          <p:cNvPicPr>
            <a:picLocks noChangeAspect="1"/>
          </p:cNvPicPr>
          <p:nvPr/>
        </p:nvPicPr>
        <p:blipFill rotWithShape="1">
          <a:blip r:embed="rId5">
            <a:extLst>
              <a:ext uri="{28A0092B-C50C-407E-A947-70E740481C1C}">
                <a14:useLocalDpi xmlns:a14="http://schemas.microsoft.com/office/drawing/2010/main" val="0"/>
              </a:ext>
            </a:extLst>
          </a:blip>
          <a:srcRect l="2084" t="5208" r="7812"/>
          <a:stretch/>
        </p:blipFill>
        <p:spPr>
          <a:xfrm>
            <a:off x="6087289" y="1957929"/>
            <a:ext cx="5870954" cy="4632286"/>
          </a:xfrm>
          <a:prstGeom prst="rect">
            <a:avLst/>
          </a:prstGeom>
        </p:spPr>
      </p:pic>
    </p:spTree>
    <p:extLst>
      <p:ext uri="{BB962C8B-B14F-4D97-AF65-F5344CB8AC3E}">
        <p14:creationId xmlns:p14="http://schemas.microsoft.com/office/powerpoint/2010/main" val="351785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lack - Simple English Wikipedia, the free encyclopedia">
            <a:extLst>
              <a:ext uri="{FF2B5EF4-FFF2-40B4-BE49-F238E27FC236}">
                <a16:creationId xmlns:a16="http://schemas.microsoft.com/office/drawing/2014/main" id="{0EB66F49-5E05-A5F1-1DFD-B401CEC77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3" y="-13343"/>
            <a:ext cx="12301183" cy="68713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940027F-275E-5409-10E4-19DC58B91A0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8738" t="12" r="4411" b="22816"/>
          <a:stretch/>
        </p:blipFill>
        <p:spPr bwMode="auto">
          <a:xfrm>
            <a:off x="-109183" y="-5887"/>
            <a:ext cx="12301183" cy="6863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B60E1E-E2FB-F216-9683-926A74B3C657}"/>
              </a:ext>
            </a:extLst>
          </p:cNvPr>
          <p:cNvSpPr>
            <a:spLocks noGrp="1"/>
          </p:cNvSpPr>
          <p:nvPr>
            <p:ph type="title"/>
          </p:nvPr>
        </p:nvSpPr>
        <p:spPr>
          <a:xfrm>
            <a:off x="0" y="18255"/>
            <a:ext cx="2563091" cy="854581"/>
          </a:xfrm>
        </p:spPr>
        <p:txBody>
          <a:bodyPr/>
          <a:lstStyle/>
          <a:p>
            <a:r>
              <a:rPr lang="en-US" dirty="0">
                <a:solidFill>
                  <a:schemeClr val="bg1"/>
                </a:solidFill>
              </a:rPr>
              <a:t>Summary</a:t>
            </a:r>
          </a:p>
        </p:txBody>
      </p:sp>
      <p:sp>
        <p:nvSpPr>
          <p:cNvPr id="7" name="TextBox 6">
            <a:extLst>
              <a:ext uri="{FF2B5EF4-FFF2-40B4-BE49-F238E27FC236}">
                <a16:creationId xmlns:a16="http://schemas.microsoft.com/office/drawing/2014/main" id="{A80B3E7C-D226-2F8A-873C-4C9CFC5FD5F3}"/>
              </a:ext>
            </a:extLst>
          </p:cNvPr>
          <p:cNvSpPr txBox="1"/>
          <p:nvPr/>
        </p:nvSpPr>
        <p:spPr>
          <a:xfrm>
            <a:off x="4092011" y="183935"/>
            <a:ext cx="3898791" cy="523220"/>
          </a:xfrm>
          <a:prstGeom prst="rect">
            <a:avLst/>
          </a:prstGeom>
          <a:noFill/>
        </p:spPr>
        <p:txBody>
          <a:bodyPr wrap="square" rtlCol="0">
            <a:spAutoFit/>
          </a:bodyPr>
          <a:lstStyle/>
          <a:p>
            <a:r>
              <a:rPr lang="en-US" sz="2800" dirty="0">
                <a:solidFill>
                  <a:schemeClr val="bg1"/>
                </a:solidFill>
              </a:rPr>
              <a:t>Lambda Pavonis: B2 </a:t>
            </a:r>
            <a:r>
              <a:rPr lang="en-US" sz="2800" dirty="0" err="1">
                <a:solidFill>
                  <a:schemeClr val="bg1"/>
                </a:solidFill>
              </a:rPr>
              <a:t>IIIe</a:t>
            </a:r>
            <a:endParaRPr lang="en-US" sz="2800" dirty="0">
              <a:solidFill>
                <a:schemeClr val="bg1"/>
              </a:solidFill>
            </a:endParaRPr>
          </a:p>
        </p:txBody>
      </p:sp>
      <p:pic>
        <p:nvPicPr>
          <p:cNvPr id="8" name="Picture 7" descr="A graph of a graph&#10;&#10;Description automatically generated with medium confidence">
            <a:extLst>
              <a:ext uri="{FF2B5EF4-FFF2-40B4-BE49-F238E27FC236}">
                <a16:creationId xmlns:a16="http://schemas.microsoft.com/office/drawing/2014/main" id="{1E676CC6-C331-A4E5-C1A4-9DFF70BC4010}"/>
              </a:ext>
            </a:extLst>
          </p:cNvPr>
          <p:cNvPicPr>
            <a:picLocks noChangeAspect="1"/>
          </p:cNvPicPr>
          <p:nvPr/>
        </p:nvPicPr>
        <p:blipFill rotWithShape="1">
          <a:blip r:embed="rId5">
            <a:extLst>
              <a:ext uri="{28A0092B-C50C-407E-A947-70E740481C1C}">
                <a14:useLocalDpi xmlns:a14="http://schemas.microsoft.com/office/drawing/2010/main" val="0"/>
              </a:ext>
            </a:extLst>
          </a:blip>
          <a:srcRect l="2530" t="4910" r="7738"/>
          <a:stretch/>
        </p:blipFill>
        <p:spPr>
          <a:xfrm>
            <a:off x="3256842" y="1215891"/>
            <a:ext cx="5569131" cy="4426217"/>
          </a:xfrm>
          <a:prstGeom prst="rect">
            <a:avLst/>
          </a:prstGeom>
        </p:spPr>
      </p:pic>
      <p:pic>
        <p:nvPicPr>
          <p:cNvPr id="11" name="Picture 10" descr="A graph showing a red line&#10;&#10;Description automatically generated">
            <a:extLst>
              <a:ext uri="{FF2B5EF4-FFF2-40B4-BE49-F238E27FC236}">
                <a16:creationId xmlns:a16="http://schemas.microsoft.com/office/drawing/2014/main" id="{EF5F8B5E-D443-14AA-344E-79F8A1CEB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25" y="1804187"/>
            <a:ext cx="11263349" cy="3236281"/>
          </a:xfrm>
          <a:prstGeom prst="rect">
            <a:avLst/>
          </a:prstGeom>
        </p:spPr>
      </p:pic>
      <p:cxnSp>
        <p:nvCxnSpPr>
          <p:cNvPr id="13" name="Straight Arrow Connector 12">
            <a:extLst>
              <a:ext uri="{FF2B5EF4-FFF2-40B4-BE49-F238E27FC236}">
                <a16:creationId xmlns:a16="http://schemas.microsoft.com/office/drawing/2014/main" id="{7CBA47FE-5A44-62FD-93B9-2B4EE93F526B}"/>
              </a:ext>
            </a:extLst>
          </p:cNvPr>
          <p:cNvCxnSpPr>
            <a:cxnSpLocks/>
          </p:cNvCxnSpPr>
          <p:nvPr/>
        </p:nvCxnSpPr>
        <p:spPr>
          <a:xfrm flipH="1">
            <a:off x="1565564" y="2327563"/>
            <a:ext cx="199505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BF6486F4-1477-93A1-33BC-BC5C6587A5F0}"/>
              </a:ext>
            </a:extLst>
          </p:cNvPr>
          <p:cNvCxnSpPr>
            <a:cxnSpLocks/>
          </p:cNvCxnSpPr>
          <p:nvPr/>
        </p:nvCxnSpPr>
        <p:spPr>
          <a:xfrm flipH="1">
            <a:off x="4696691" y="3485846"/>
            <a:ext cx="770383" cy="1803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Oval 18">
            <a:extLst>
              <a:ext uri="{FF2B5EF4-FFF2-40B4-BE49-F238E27FC236}">
                <a16:creationId xmlns:a16="http://schemas.microsoft.com/office/drawing/2014/main" id="{E2942143-C451-FED4-A5A4-24BE109F29BE}"/>
              </a:ext>
            </a:extLst>
          </p:cNvPr>
          <p:cNvSpPr/>
          <p:nvPr/>
        </p:nvSpPr>
        <p:spPr>
          <a:xfrm>
            <a:off x="3893127" y="3280660"/>
            <a:ext cx="803564" cy="151854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E34F5010-3855-41C4-61B3-5090C9BFFC01}"/>
              </a:ext>
            </a:extLst>
          </p:cNvPr>
          <p:cNvCxnSpPr/>
          <p:nvPr/>
        </p:nvCxnSpPr>
        <p:spPr>
          <a:xfrm>
            <a:off x="4092011" y="1357745"/>
            <a:ext cx="1158862" cy="3463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9544806-4CAE-84F2-D111-6B314E96D1DC}"/>
              </a:ext>
            </a:extLst>
          </p:cNvPr>
          <p:cNvCxnSpPr>
            <a:cxnSpLocks/>
          </p:cNvCxnSpPr>
          <p:nvPr/>
        </p:nvCxnSpPr>
        <p:spPr>
          <a:xfrm flipH="1">
            <a:off x="7381202" y="1378527"/>
            <a:ext cx="1219200" cy="3255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47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19" grpId="0" animBg="1"/>
      <p:bldP spid="1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8117</TotalTime>
  <Words>1514</Words>
  <Application>Microsoft Office PowerPoint</Application>
  <PresentationFormat>Widescreen</PresentationFormat>
  <Paragraphs>50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Cambria Math</vt:lpstr>
      <vt:lpstr>Libre Franklin</vt:lpstr>
      <vt:lpstr>Office Theme</vt:lpstr>
      <vt:lpstr>Be Stars: Lambda Pavonis</vt:lpstr>
      <vt:lpstr>Be Stars</vt:lpstr>
      <vt:lpstr>Methods - Spectra</vt:lpstr>
      <vt:lpstr>Methods - Time Series</vt:lpstr>
      <vt:lpstr>Methods- Fourier Analysis</vt:lpstr>
      <vt:lpstr>Results</vt:lpstr>
      <vt:lpstr>Results</vt:lpstr>
      <vt:lpstr>Results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Nova, Sola</dc:creator>
  <cp:lastModifiedBy>Michelle A. Coe</cp:lastModifiedBy>
  <cp:revision>17</cp:revision>
  <dcterms:created xsi:type="dcterms:W3CDTF">2024-03-24T18:18:25Z</dcterms:created>
  <dcterms:modified xsi:type="dcterms:W3CDTF">2024-04-09T21:24:58Z</dcterms:modified>
</cp:coreProperties>
</file>